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8" r:id="rId3"/>
    <p:sldId id="295" r:id="rId4"/>
    <p:sldId id="257" r:id="rId5"/>
    <p:sldId id="300" r:id="rId6"/>
    <p:sldId id="265" r:id="rId7"/>
    <p:sldId id="277" r:id="rId8"/>
    <p:sldId id="296" r:id="rId9"/>
    <p:sldId id="297" r:id="rId10"/>
    <p:sldId id="299" r:id="rId11"/>
    <p:sldId id="313" r:id="rId12"/>
    <p:sldId id="314" r:id="rId13"/>
    <p:sldId id="315" r:id="rId14"/>
    <p:sldId id="316" r:id="rId15"/>
    <p:sldId id="317" r:id="rId16"/>
    <p:sldId id="318" r:id="rId17"/>
    <p:sldId id="319" r:id="rId18"/>
    <p:sldId id="320" r:id="rId19"/>
    <p:sldId id="301" r:id="rId20"/>
    <p:sldId id="302" r:id="rId21"/>
    <p:sldId id="311" r:id="rId22"/>
    <p:sldId id="312" r:id="rId23"/>
    <p:sldId id="284" r:id="rId24"/>
    <p:sldId id="285" r:id="rId25"/>
    <p:sldId id="286" r:id="rId26"/>
    <p:sldId id="287" r:id="rId27"/>
    <p:sldId id="288" r:id="rId28"/>
    <p:sldId id="289" r:id="rId29"/>
    <p:sldId id="290" r:id="rId30"/>
    <p:sldId id="291" r:id="rId31"/>
    <p:sldId id="321" r:id="rId32"/>
    <p:sldId id="322" r:id="rId33"/>
    <p:sldId id="292" r:id="rId34"/>
    <p:sldId id="263" r:id="rId3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4163"/>
    <a:srgbClr val="747474"/>
    <a:srgbClr val="80AF33"/>
    <a:srgbClr val="2498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74AE3-0CA2-479D-8B28-D63F9A8A0192}" type="datetimeFigureOut">
              <a:rPr lang="es-ES" smtClean="0"/>
              <a:pPr/>
              <a:t>07/03/2025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54A33-F671-40D6-85AA-BD7632D6F6A1}" type="slidenum">
              <a:rPr lang="es-ES" smtClean="0"/>
              <a:pPr/>
              <a:t>‹Nº›</a:t>
            </a:fld>
            <a:endParaRPr lang="es-ES"/>
          </a:p>
        </p:txBody>
      </p:sp>
    </p:spTree>
    <p:extLst>
      <p:ext uri="{BB962C8B-B14F-4D97-AF65-F5344CB8AC3E}">
        <p14:creationId xmlns:p14="http://schemas.microsoft.com/office/powerpoint/2010/main" val="3165035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246260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64487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1150042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228135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2860834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821585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2403443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2632736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416075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701678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623FF793-09F0-4068-B193-0276F5EEFF4C}" type="datetimeFigureOut">
              <a:rPr lang="es-ES" smtClean="0"/>
              <a:pPr/>
              <a:t>07/03/2025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EFF19E23-E40E-4DC5-A768-0DC21553B546}" type="slidenum">
              <a:rPr lang="es-ES" smtClean="0"/>
              <a:pPr/>
              <a:t>‹Nº›</a:t>
            </a:fld>
            <a:endParaRPr lang="es-ES"/>
          </a:p>
        </p:txBody>
      </p:sp>
    </p:spTree>
    <p:extLst>
      <p:ext uri="{BB962C8B-B14F-4D97-AF65-F5344CB8AC3E}">
        <p14:creationId xmlns:p14="http://schemas.microsoft.com/office/powerpoint/2010/main" val="234530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3FF793-09F0-4068-B193-0276F5EEFF4C}" type="datetimeFigureOut">
              <a:rPr lang="es-ES" smtClean="0"/>
              <a:pPr/>
              <a:t>07/03/2025</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F19E23-E40E-4DC5-A768-0DC21553B546}" type="slidenum">
              <a:rPr lang="es-ES" smtClean="0"/>
              <a:pPr/>
              <a:t>‹Nº›</a:t>
            </a:fld>
            <a:endParaRPr lang="es-ES"/>
          </a:p>
        </p:txBody>
      </p:sp>
    </p:spTree>
    <p:extLst>
      <p:ext uri="{BB962C8B-B14F-4D97-AF65-F5344CB8AC3E}">
        <p14:creationId xmlns:p14="http://schemas.microsoft.com/office/powerpoint/2010/main" val="161272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5" name="CustomShape 3"/>
          <p:cNvSpPr/>
          <p:nvPr/>
        </p:nvSpPr>
        <p:spPr>
          <a:xfrm>
            <a:off x="7253070" y="1"/>
            <a:ext cx="4938930" cy="6927850"/>
          </a:xfrm>
          <a:custGeom>
            <a:avLst/>
            <a:gdLst/>
            <a:ahLst/>
            <a:cxnLst/>
            <a:rect l="l" t="t" r="r" b="b"/>
            <a:pathLst>
              <a:path w="3162748" h="5142155">
                <a:moveTo>
                  <a:pt x="2011680" y="10758"/>
                </a:moveTo>
                <a:lnTo>
                  <a:pt x="3151991" y="0"/>
                </a:lnTo>
                <a:cubicBezTo>
                  <a:pt x="3155577" y="1706880"/>
                  <a:pt x="3159162" y="3413760"/>
                  <a:pt x="3162748" y="5120640"/>
                </a:cubicBezTo>
                <a:lnTo>
                  <a:pt x="0" y="5142155"/>
                </a:lnTo>
                <a:lnTo>
                  <a:pt x="2011680" y="10758"/>
                </a:lnTo>
                <a:close/>
              </a:path>
            </a:pathLst>
          </a:custGeom>
          <a:solidFill>
            <a:srgbClr val="249848"/>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6" name="CustomShape 4"/>
          <p:cNvSpPr/>
          <p:nvPr/>
        </p:nvSpPr>
        <p:spPr>
          <a:xfrm>
            <a:off x="6772275" y="0"/>
            <a:ext cx="3639645" cy="3752849"/>
          </a:xfrm>
          <a:custGeom>
            <a:avLst/>
            <a:gdLst/>
            <a:ahLst/>
            <a:cxnLst/>
            <a:rect l="l" t="t" r="r" b="b"/>
            <a:pathLst>
              <a:path w="2409713" h="2893807">
                <a:moveTo>
                  <a:pt x="1269403" y="2893807"/>
                </a:moveTo>
                <a:lnTo>
                  <a:pt x="2409713" y="21516"/>
                </a:lnTo>
                <a:lnTo>
                  <a:pt x="0" y="0"/>
                </a:lnTo>
                <a:lnTo>
                  <a:pt x="1269403" y="2893807"/>
                </a:lnTo>
                <a:close/>
              </a:path>
            </a:pathLst>
          </a:custGeom>
          <a:solidFill>
            <a:srgbClr val="80AF33"/>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pic>
        <p:nvPicPr>
          <p:cNvPr id="9" name="Imagen 14"/>
          <p:cNvPicPr/>
          <p:nvPr/>
        </p:nvPicPr>
        <p:blipFill>
          <a:blip r:embed="rId2" cstate="print"/>
          <a:stretch/>
        </p:blipFill>
        <p:spPr>
          <a:xfrm>
            <a:off x="9692640" y="5045825"/>
            <a:ext cx="999400" cy="1022998"/>
          </a:xfrm>
          <a:prstGeom prst="rect">
            <a:avLst/>
          </a:prstGeom>
          <a:ln>
            <a:noFill/>
          </a:ln>
        </p:spPr>
      </p:pic>
      <p:sp>
        <p:nvSpPr>
          <p:cNvPr id="11" name="Rectángulo 10"/>
          <p:cNvSpPr/>
          <p:nvPr/>
        </p:nvSpPr>
        <p:spPr>
          <a:xfrm>
            <a:off x="42311" y="1580636"/>
            <a:ext cx="7614969" cy="1754326"/>
          </a:xfrm>
          <a:prstGeom prst="rect">
            <a:avLst/>
          </a:prstGeom>
        </p:spPr>
        <p:txBody>
          <a:bodyPr wrap="none">
            <a:spAutoFit/>
          </a:bodyPr>
          <a:lstStyle/>
          <a:p>
            <a:pPr lvl="1" algn="ctr"/>
            <a:r>
              <a:rPr lang="en-GB" sz="3600" b="1" spc="-1" dirty="0">
                <a:solidFill>
                  <a:srgbClr val="BAC369"/>
                </a:solidFill>
                <a:latin typeface="Noto Sans HK"/>
                <a:ea typeface="Noto Sans HK"/>
              </a:rPr>
              <a:t>ESPACIO NATURAL PROTEGIDO</a:t>
            </a:r>
          </a:p>
          <a:p>
            <a:pPr lvl="1" algn="ctr"/>
            <a:r>
              <a:rPr lang="en-GB" sz="3600" b="1" spc="-1" dirty="0">
                <a:solidFill>
                  <a:srgbClr val="BAC369"/>
                </a:solidFill>
                <a:latin typeface="Noto Sans HK"/>
                <a:ea typeface="Noto Sans HK"/>
              </a:rPr>
              <a:t> SIERRA</a:t>
            </a:r>
          </a:p>
          <a:p>
            <a:pPr lvl="1" algn="ctr"/>
            <a:r>
              <a:rPr lang="en-GB" sz="3600" b="1" spc="-1" dirty="0">
                <a:solidFill>
                  <a:srgbClr val="BAC369"/>
                </a:solidFill>
                <a:latin typeface="Noto Sans HK"/>
                <a:ea typeface="Noto Sans HK"/>
              </a:rPr>
              <a:t>DE HORNACHUELOS</a:t>
            </a:r>
            <a:endParaRPr lang="en-GB" sz="3600" spc="-1" dirty="0">
              <a:solidFill>
                <a:srgbClr val="BAC369"/>
              </a:solidFill>
              <a:latin typeface="Arial"/>
            </a:endParaRPr>
          </a:p>
        </p:txBody>
      </p:sp>
      <p:sp>
        <p:nvSpPr>
          <p:cNvPr id="12" name="Line 8"/>
          <p:cNvSpPr/>
          <p:nvPr/>
        </p:nvSpPr>
        <p:spPr>
          <a:xfrm>
            <a:off x="2637060" y="3429000"/>
            <a:ext cx="2853000" cy="2880"/>
          </a:xfrm>
          <a:prstGeom prst="line">
            <a:avLst/>
          </a:prstGeom>
          <a:ln w="19080">
            <a:solidFill>
              <a:srgbClr val="0A8445"/>
            </a:solidFill>
            <a:round/>
          </a:ln>
        </p:spPr>
        <p:style>
          <a:lnRef idx="0">
            <a:scrgbClr r="0" g="0" b="0"/>
          </a:lnRef>
          <a:fillRef idx="0">
            <a:scrgbClr r="0" g="0" b="0"/>
          </a:fillRef>
          <a:effectRef idx="0">
            <a:scrgbClr r="0" g="0" b="0"/>
          </a:effectRef>
          <a:fontRef idx="minor"/>
        </p:style>
        <p:txBody>
          <a:bodyPr/>
          <a:lstStyle/>
          <a:p>
            <a:endParaRPr lang="es-ES"/>
          </a:p>
        </p:txBody>
      </p:sp>
      <p:sp>
        <p:nvSpPr>
          <p:cNvPr id="13" name="Rectángulo 12"/>
          <p:cNvSpPr/>
          <p:nvPr/>
        </p:nvSpPr>
        <p:spPr>
          <a:xfrm>
            <a:off x="558360" y="5060180"/>
            <a:ext cx="6205545" cy="678134"/>
          </a:xfrm>
          <a:prstGeom prst="rect">
            <a:avLst/>
          </a:prstGeom>
        </p:spPr>
        <p:txBody>
          <a:bodyPr wrap="none">
            <a:spAutoFit/>
          </a:bodyPr>
          <a:lstStyle/>
          <a:p>
            <a:pPr algn="ctr">
              <a:lnSpc>
                <a:spcPct val="75000"/>
              </a:lnSpc>
              <a:spcBef>
                <a:spcPct val="50000"/>
              </a:spcBef>
            </a:pPr>
            <a:endParaRPr lang="es-ES_tradnl" altLang="es-ES" sz="2000" b="1" dirty="0">
              <a:solidFill>
                <a:srgbClr val="008000"/>
              </a:solidFill>
            </a:endParaRPr>
          </a:p>
          <a:p>
            <a:pPr algn="ctr">
              <a:lnSpc>
                <a:spcPct val="75000"/>
              </a:lnSpc>
              <a:spcBef>
                <a:spcPct val="50000"/>
              </a:spcBef>
            </a:pPr>
            <a:r>
              <a:rPr lang="es-ES_tradnl" altLang="es-ES" b="1" i="1" dirty="0">
                <a:solidFill>
                  <a:srgbClr val="249848"/>
                </a:solidFill>
                <a:latin typeface="Noto Sans" panose="020B0502040504020204" pitchFamily="34"/>
                <a:ea typeface="Noto Sans" panose="020B0502040504020204" pitchFamily="34"/>
                <a:cs typeface="Noto Sans" panose="020B0502040504020204" pitchFamily="34"/>
              </a:rPr>
              <a:t>Director-Conservador</a:t>
            </a:r>
            <a:r>
              <a:rPr lang="es-ES_tradnl" altLang="es-ES" b="1" dirty="0">
                <a:solidFill>
                  <a:srgbClr val="008000"/>
                </a:solidFill>
                <a:latin typeface="Noto Sans" panose="020B0502040504020204" pitchFamily="34"/>
                <a:ea typeface="Noto Sans" panose="020B0502040504020204" pitchFamily="34"/>
                <a:cs typeface="Noto Sans" panose="020B0502040504020204" pitchFamily="34"/>
              </a:rPr>
              <a:t> </a:t>
            </a:r>
            <a:r>
              <a:rPr lang="es-ES_tradnl" altLang="es-ES" b="1" i="1" dirty="0">
                <a:solidFill>
                  <a:srgbClr val="249848"/>
                </a:solidFill>
                <a:latin typeface="Noto Sans" panose="020B0502040504020204" pitchFamily="34"/>
                <a:ea typeface="Noto Sans" panose="020B0502040504020204" pitchFamily="34"/>
                <a:cs typeface="Noto Sans" panose="020B0502040504020204" pitchFamily="34"/>
              </a:rPr>
              <a:t>del P. N. Sierra de Hornachuelos</a:t>
            </a:r>
          </a:p>
        </p:txBody>
      </p:sp>
      <p:sp>
        <p:nvSpPr>
          <p:cNvPr id="2" name="CuadroTexto 1"/>
          <p:cNvSpPr txBox="1"/>
          <p:nvPr/>
        </p:nvSpPr>
        <p:spPr>
          <a:xfrm>
            <a:off x="693607" y="4860125"/>
            <a:ext cx="3972967" cy="400110"/>
          </a:xfrm>
          <a:prstGeom prst="rect">
            <a:avLst/>
          </a:prstGeom>
          <a:noFill/>
        </p:spPr>
        <p:txBody>
          <a:bodyPr wrap="square" rtlCol="0">
            <a:spAutoFit/>
          </a:bodyPr>
          <a:lstStyle/>
          <a:p>
            <a:r>
              <a:rPr lang="es-ES" sz="2000" b="1" i="1" dirty="0">
                <a:solidFill>
                  <a:srgbClr val="249848"/>
                </a:solidFill>
                <a:latin typeface="Noto Sans" panose="020B0502040504020204" pitchFamily="34"/>
                <a:ea typeface="Noto Sans" panose="020B0502040504020204" pitchFamily="34"/>
                <a:cs typeface="Noto Sans" panose="020B0502040504020204" pitchFamily="34"/>
              </a:rPr>
              <a:t>Jorge Paniagua Risueño</a:t>
            </a:r>
          </a:p>
        </p:txBody>
      </p:sp>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2195" y="327767"/>
            <a:ext cx="997527" cy="788953"/>
          </a:xfrm>
          <a:prstGeom prst="rect">
            <a:avLst/>
          </a:prstGeom>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7537" y="444069"/>
            <a:ext cx="890494" cy="658488"/>
          </a:xfrm>
          <a:prstGeom prst="rect">
            <a:avLst/>
          </a:prstGeom>
        </p:spPr>
      </p:pic>
      <p:pic>
        <p:nvPicPr>
          <p:cNvPr id="8" name="Imagen 7" descr="Logotipo, nombre de la empresa&#10;&#10;Descripción generada automáticamente">
            <a:extLst>
              <a:ext uri="{FF2B5EF4-FFF2-40B4-BE49-F238E27FC236}">
                <a16:creationId xmlns:a16="http://schemas.microsoft.com/office/drawing/2014/main" id="{06D15E12-9211-90A4-D435-B62C4C8028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08783" y="327767"/>
            <a:ext cx="960920" cy="831196"/>
          </a:xfrm>
          <a:prstGeom prst="rect">
            <a:avLst/>
          </a:prstGeom>
        </p:spPr>
      </p:pic>
      <p:sp>
        <p:nvSpPr>
          <p:cNvPr id="14" name="Rectángulo 9">
            <a:extLst>
              <a:ext uri="{FF2B5EF4-FFF2-40B4-BE49-F238E27FC236}">
                <a16:creationId xmlns:a16="http://schemas.microsoft.com/office/drawing/2014/main" id="{FBA2C7A8-616A-05A1-AEC7-A41534D39560}"/>
              </a:ext>
            </a:extLst>
          </p:cNvPr>
          <p:cNvSpPr/>
          <p:nvPr/>
        </p:nvSpPr>
        <p:spPr>
          <a:xfrm>
            <a:off x="751542" y="5831845"/>
            <a:ext cx="1747594" cy="677108"/>
          </a:xfrm>
          <a:prstGeom prst="rect">
            <a:avLst/>
          </a:prstGeom>
        </p:spPr>
        <p:txBody>
          <a:bodyPr wrap="none">
            <a:spAutoFit/>
          </a:bodyPr>
          <a:lstStyle/>
          <a:p>
            <a:pPr algn="ctr">
              <a:lnSpc>
                <a:spcPct val="75000"/>
              </a:lnSpc>
              <a:spcBef>
                <a:spcPct val="50000"/>
              </a:spcBef>
            </a:pPr>
            <a:endParaRPr lang="es-ES_tradnl" altLang="es-ES" sz="2000" b="1" dirty="0">
              <a:solidFill>
                <a:srgbClr val="008000"/>
              </a:solidFill>
            </a:endParaRPr>
          </a:p>
          <a:p>
            <a:pPr algn="ctr">
              <a:lnSpc>
                <a:spcPct val="75000"/>
              </a:lnSpc>
              <a:spcBef>
                <a:spcPct val="50000"/>
              </a:spcBef>
            </a:pPr>
            <a:r>
              <a:rPr lang="es-ES_tradnl" altLang="es-ES" b="1" i="1" dirty="0">
                <a:solidFill>
                  <a:srgbClr val="249848"/>
                </a:solidFill>
                <a:latin typeface="Noto Sans" panose="020B0502040504020204" pitchFamily="34"/>
                <a:ea typeface="Noto Sans" panose="020B0502040504020204" pitchFamily="34"/>
                <a:cs typeface="Noto Sans" panose="020B0502040504020204" pitchFamily="34"/>
              </a:rPr>
              <a:t>06 marzo 2025</a:t>
            </a:r>
          </a:p>
        </p:txBody>
      </p:sp>
    </p:spTree>
    <p:extLst>
      <p:ext uri="{BB962C8B-B14F-4D97-AF65-F5344CB8AC3E}">
        <p14:creationId xmlns:p14="http://schemas.microsoft.com/office/powerpoint/2010/main" val="600944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47758-B506-F261-6CF1-D39123CE21D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520B43-C9B0-3CC5-02E8-66D659BC09B8}"/>
              </a:ext>
            </a:extLst>
          </p:cNvPr>
          <p:cNvSpPr>
            <a:spLocks noGrp="1"/>
          </p:cNvSpPr>
          <p:nvPr>
            <p:ph type="title"/>
          </p:nvPr>
        </p:nvSpPr>
        <p:spPr/>
        <p:txBody>
          <a:bodyPr/>
          <a:lstStyle/>
          <a:p>
            <a:pPr algn="ctr"/>
            <a:r>
              <a:rPr lang="es-ES" b="1" dirty="0">
                <a:solidFill>
                  <a:srgbClr val="80AF33"/>
                </a:solidFill>
              </a:rPr>
              <a:t>Gestión del P.N. Sierra de Hornachuelos</a:t>
            </a:r>
            <a:endParaRPr lang="es-ES" dirty="0"/>
          </a:p>
        </p:txBody>
      </p:sp>
      <p:sp>
        <p:nvSpPr>
          <p:cNvPr id="3" name="Marcador de contenido 2">
            <a:extLst>
              <a:ext uri="{FF2B5EF4-FFF2-40B4-BE49-F238E27FC236}">
                <a16:creationId xmlns:a16="http://schemas.microsoft.com/office/drawing/2014/main" id="{80D2F777-1449-8039-EC76-F20E17FC7AE7}"/>
              </a:ext>
            </a:extLst>
          </p:cNvPr>
          <p:cNvSpPr>
            <a:spLocks noGrp="1"/>
          </p:cNvSpPr>
          <p:nvPr>
            <p:ph idx="1"/>
          </p:nvPr>
        </p:nvSpPr>
        <p:spPr>
          <a:xfrm>
            <a:off x="838200" y="1245362"/>
            <a:ext cx="10515600" cy="5249897"/>
          </a:xfrm>
        </p:spPr>
        <p:txBody>
          <a:bodyPr>
            <a:noAutofit/>
          </a:bodyPr>
          <a:lstStyle/>
          <a:p>
            <a:pPr algn="just">
              <a:spcBef>
                <a:spcPct val="50000"/>
              </a:spcBef>
              <a:buFontTx/>
              <a:buChar char="•"/>
            </a:pPr>
            <a:endParaRPr lang="es-ES_tradnl" altLang="es-ES" sz="2400" b="1" dirty="0"/>
          </a:p>
          <a:p>
            <a:pPr algn="just">
              <a:buNone/>
            </a:pPr>
            <a:r>
              <a:rPr lang="es-ES" sz="2400" b="1"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El régimen de protección y gestión y medidas de conservación de las Zonas Especiales de Conservación (en adelante ZEC) y de las Zonas de Especial Protección para las Aves (en adelante ZEPA)</a:t>
            </a:r>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 </a:t>
            </a:r>
            <a:r>
              <a:rPr lang="es-ES" sz="2400" b="1"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Sierra de </a:t>
            </a:r>
            <a:r>
              <a:rPr lang="es-ES" sz="2400" b="1" dirty="0" err="1">
                <a:solidFill>
                  <a:srgbClr val="000000"/>
                </a:solidFill>
                <a:effectLst/>
                <a:latin typeface="Calibri" panose="020F0502020204030204" pitchFamily="34" charset="0"/>
                <a:ea typeface="Segoe UI" panose="020B0502040204020203" pitchFamily="34" charset="0"/>
                <a:cs typeface="Tahoma" panose="020B0604030504040204" pitchFamily="34" charset="0"/>
              </a:rPr>
              <a:t>Hornachuelos</a:t>
            </a:r>
            <a:r>
              <a:rPr lang="es-ES" sz="2400" b="1"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 estará constituido por</a:t>
            </a:r>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a:t>
            </a:r>
            <a:endParaRPr lang="es-ES" sz="2400" dirty="0">
              <a:solidFill>
                <a:srgbClr val="000000"/>
              </a:solidFill>
              <a:effectLst/>
              <a:latin typeface="Liberation Serif" panose="02020603050405020304" pitchFamily="18" charset="0"/>
              <a:ea typeface="Segoe UI" panose="020B0502040204020203" pitchFamily="34" charset="0"/>
              <a:cs typeface="Tahoma" panose="020B0604030504040204" pitchFamily="34" charset="0"/>
            </a:endParaRPr>
          </a:p>
          <a:p>
            <a:pPr marL="0" indent="0" algn="just">
              <a:buNone/>
            </a:pPr>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 </a:t>
            </a:r>
            <a:endParaRPr lang="es-ES" sz="2400" dirty="0">
              <a:solidFill>
                <a:srgbClr val="000000"/>
              </a:solidFill>
              <a:effectLst/>
              <a:latin typeface="Liberation Serif" panose="02020603050405020304" pitchFamily="18" charset="0"/>
              <a:ea typeface="Segoe UI" panose="020B0502040204020203" pitchFamily="34" charset="0"/>
              <a:cs typeface="Tahoma" panose="020B0604030504040204" pitchFamily="34" charset="0"/>
            </a:endParaRPr>
          </a:p>
          <a:p>
            <a:pPr algn="just"/>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a) El </a:t>
            </a:r>
            <a:r>
              <a:rPr lang="es-ES" sz="2400" b="1"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PORN y PRUG del Parque Natural Sierra Hornachuelos</a:t>
            </a:r>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 aprobado mediante el presente con el carácter de </a:t>
            </a:r>
            <a:r>
              <a:rPr lang="es-ES" sz="2400" b="1"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Plan de Gestión</a:t>
            </a:r>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a:t>
            </a:r>
            <a:endParaRPr lang="es-ES" sz="2400" dirty="0">
              <a:solidFill>
                <a:srgbClr val="000000"/>
              </a:solidFill>
              <a:effectLst/>
              <a:latin typeface="Liberation Serif" panose="02020603050405020304" pitchFamily="18" charset="0"/>
              <a:ea typeface="Segoe UI" panose="020B0502040204020203" pitchFamily="34" charset="0"/>
              <a:cs typeface="Tahoma" panose="020B0604030504040204" pitchFamily="34" charset="0"/>
            </a:endParaRPr>
          </a:p>
          <a:p>
            <a:pPr marL="0" indent="0" algn="just">
              <a:buNone/>
            </a:pPr>
            <a:endParaRPr lang="es-ES" sz="2400" dirty="0">
              <a:solidFill>
                <a:srgbClr val="000000"/>
              </a:solidFill>
              <a:effectLst/>
              <a:latin typeface="Liberation Serif" panose="02020603050405020304" pitchFamily="18" charset="0"/>
              <a:ea typeface="Segoe UI" panose="020B0502040204020203" pitchFamily="34" charset="0"/>
              <a:cs typeface="Tahoma" panose="020B0604030504040204" pitchFamily="34" charset="0"/>
            </a:endParaRPr>
          </a:p>
          <a:p>
            <a:pPr algn="just"/>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b) Las </a:t>
            </a:r>
            <a:r>
              <a:rPr lang="es-ES" sz="2400" b="1"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estrategias de conservación y los planes de manejo, recuperación, conservación o equivalentes</a:t>
            </a:r>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 aprobados por la </a:t>
            </a:r>
            <a:r>
              <a:rPr lang="es-ES" sz="2400" b="1"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Consejería</a:t>
            </a:r>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 competente en materia de medio ambiente o la </a:t>
            </a:r>
            <a:r>
              <a:rPr lang="es-ES" sz="2400" b="1"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administración ambiental del Estado</a:t>
            </a:r>
            <a:r>
              <a:rPr lang="es-ES" sz="24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 que regulen actuaciones de conservación para aquellas especies amenazadas o tipos de hábitats o ecosistemas presentes en las ZEC y en las ZEPA.</a:t>
            </a:r>
            <a:endParaRPr lang="es-ES" sz="2400" dirty="0">
              <a:solidFill>
                <a:srgbClr val="000000"/>
              </a:solidFill>
              <a:effectLst/>
              <a:latin typeface="Liberation Serif" panose="02020603050405020304" pitchFamily="18" charset="0"/>
              <a:ea typeface="Segoe UI" panose="020B0502040204020203" pitchFamily="34" charset="0"/>
              <a:cs typeface="Tahoma" panose="020B0604030504040204" pitchFamily="34" charset="0"/>
            </a:endParaRPr>
          </a:p>
          <a:p>
            <a:pPr marL="0" indent="0" algn="just">
              <a:buNone/>
            </a:pPr>
            <a:endParaRPr lang="es-ES" sz="2400" dirty="0">
              <a:solidFill>
                <a:srgbClr val="000000"/>
              </a:solidFill>
              <a:effectLst/>
              <a:latin typeface="Liberation Serif" panose="02020603050405020304" pitchFamily="18" charset="0"/>
              <a:ea typeface="Segoe UI" panose="020B0502040204020203" pitchFamily="34" charset="0"/>
              <a:cs typeface="Tahoma" panose="020B0604030504040204" pitchFamily="34" charset="0"/>
            </a:endParaRPr>
          </a:p>
          <a:p>
            <a:pPr algn="just"/>
            <a:endParaRPr lang="es-ES" sz="2400" dirty="0">
              <a:solidFill>
                <a:srgbClr val="000000"/>
              </a:solidFill>
              <a:effectLst/>
              <a:ea typeface="Segoe UI" panose="020B0502040204020203" pitchFamily="34" charset="0"/>
              <a:cs typeface="Tahoma" panose="020B0604030504040204" pitchFamily="34" charset="0"/>
            </a:endParaRPr>
          </a:p>
          <a:p>
            <a:pPr algn="just"/>
            <a:endParaRPr lang="es-ES" sz="2400" dirty="0">
              <a:solidFill>
                <a:srgbClr val="000000"/>
              </a:solidFill>
              <a:effectLst/>
              <a:ea typeface="Segoe UI" panose="020B0502040204020203" pitchFamily="34" charset="0"/>
              <a:cs typeface="Tahoma" panose="020B0604030504040204" pitchFamily="34" charset="0"/>
            </a:endParaRPr>
          </a:p>
          <a:p>
            <a:pPr algn="just"/>
            <a:endParaRPr lang="es-ES" sz="2400" dirty="0">
              <a:solidFill>
                <a:srgbClr val="000000"/>
              </a:solidFill>
              <a:latin typeface="Calibri" panose="020F0502020204030204" pitchFamily="34" charset="0"/>
              <a:ea typeface="Segoe UI" panose="020B0502040204020203" pitchFamily="34" charset="0"/>
              <a:cs typeface="Tahoma" panose="020B0604030504040204" pitchFamily="34" charset="0"/>
            </a:endParaRPr>
          </a:p>
          <a:p>
            <a:pPr marL="0" indent="0" algn="just">
              <a:buNone/>
            </a:pPr>
            <a:endParaRPr lang="es-ES" sz="2400" dirty="0">
              <a:solidFill>
                <a:srgbClr val="000000"/>
              </a:solidFill>
              <a:effectLst/>
              <a:latin typeface="Liberation Serif" panose="02020603050405020304" pitchFamily="18" charset="0"/>
              <a:ea typeface="Segoe UI" panose="020B0502040204020203" pitchFamily="34" charset="0"/>
              <a:cs typeface="Tahoma" panose="020B0604030504040204" pitchFamily="34" charset="0"/>
            </a:endParaRPr>
          </a:p>
          <a:p>
            <a:pPr algn="just"/>
            <a:endParaRPr lang="es-ES" sz="2400" i="1" dirty="0"/>
          </a:p>
          <a:p>
            <a:pPr algn="just"/>
            <a:endParaRPr lang="es-ES_tradnl" altLang="es-ES" sz="2400" b="1" dirty="0"/>
          </a:p>
        </p:txBody>
      </p:sp>
      <p:sp>
        <p:nvSpPr>
          <p:cNvPr id="4" name="CustomShape 2">
            <a:extLst>
              <a:ext uri="{FF2B5EF4-FFF2-40B4-BE49-F238E27FC236}">
                <a16:creationId xmlns:a16="http://schemas.microsoft.com/office/drawing/2014/main" id="{EBAD9071-C3F0-0D5A-B0EF-517246FDEC2F}"/>
              </a:ext>
            </a:extLst>
          </p:cNvPr>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Tree>
    <p:extLst>
      <p:ext uri="{BB962C8B-B14F-4D97-AF65-F5344CB8AC3E}">
        <p14:creationId xmlns:p14="http://schemas.microsoft.com/office/powerpoint/2010/main" val="126136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7419EB4-410E-5992-3967-C4F4ACC415F1}"/>
              </a:ext>
            </a:extLst>
          </p:cNvPr>
          <p:cNvPicPr>
            <a:picLocks noChangeAspect="1"/>
          </p:cNvPicPr>
          <p:nvPr/>
        </p:nvPicPr>
        <p:blipFill>
          <a:blip r:embed="rId2" cstate="print"/>
          <a:stretch>
            <a:fillRect/>
          </a:stretch>
        </p:blipFill>
        <p:spPr>
          <a:xfrm>
            <a:off x="124145" y="2586817"/>
            <a:ext cx="4747098" cy="3861881"/>
          </a:xfrm>
          <a:prstGeom prst="rect">
            <a:avLst/>
          </a:prstGeom>
        </p:spPr>
      </p:pic>
      <p:pic>
        <p:nvPicPr>
          <p:cNvPr id="7170" name="Picture 2" descr="pnsh cordoba">
            <a:extLst>
              <a:ext uri="{FF2B5EF4-FFF2-40B4-BE49-F238E27FC236}">
                <a16:creationId xmlns:a16="http://schemas.microsoft.com/office/drawing/2014/main" id="{8FE8E4A8-B0F5-AA0D-85D4-764486821E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514" y="0"/>
            <a:ext cx="4789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AutoShape 3" descr="Diagonal hacia abajo clara">
            <a:extLst>
              <a:ext uri="{FF2B5EF4-FFF2-40B4-BE49-F238E27FC236}">
                <a16:creationId xmlns:a16="http://schemas.microsoft.com/office/drawing/2014/main" id="{22539989-75DF-3436-2F45-60424145A04C}"/>
              </a:ext>
            </a:extLst>
          </p:cNvPr>
          <p:cNvSpPr>
            <a:spLocks/>
          </p:cNvSpPr>
          <p:nvPr/>
        </p:nvSpPr>
        <p:spPr bwMode="auto">
          <a:xfrm>
            <a:off x="2362200" y="1600200"/>
            <a:ext cx="2133600" cy="685800"/>
          </a:xfrm>
          <a:prstGeom prst="callout1">
            <a:avLst>
              <a:gd name="adj1" fmla="val 16667"/>
              <a:gd name="adj2" fmla="val 103569"/>
              <a:gd name="adj3" fmla="val 200694"/>
              <a:gd name="adj4" fmla="val 245685"/>
            </a:avLst>
          </a:prstGeom>
          <a:pattFill prst="ltDnDiag">
            <a:fgClr>
              <a:srgbClr val="FFFF00"/>
            </a:fgClr>
            <a:bgClr>
              <a:srgbClr val="FFFFFF"/>
            </a:bgClr>
          </a:pattFill>
          <a:ln w="9525">
            <a:solidFill>
              <a:schemeClr val="tx2"/>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lnSpc>
                <a:spcPct val="80000"/>
              </a:lnSpc>
            </a:pPr>
            <a:r>
              <a:rPr lang="es-ES_tradnl" altLang="es-ES" b="1" dirty="0"/>
              <a:t>Villaviciosa de Córdoba</a:t>
            </a:r>
            <a:endParaRPr lang="es-ES" altLang="es-ES" b="1" dirty="0"/>
          </a:p>
        </p:txBody>
      </p:sp>
      <p:sp>
        <p:nvSpPr>
          <p:cNvPr id="7172" name="Text Box 4">
            <a:extLst>
              <a:ext uri="{FF2B5EF4-FFF2-40B4-BE49-F238E27FC236}">
                <a16:creationId xmlns:a16="http://schemas.microsoft.com/office/drawing/2014/main" id="{148BEB11-FC69-B9F3-C7CF-2B462CEFE861}"/>
              </a:ext>
            </a:extLst>
          </p:cNvPr>
          <p:cNvSpPr txBox="1">
            <a:spLocks noChangeArrowheads="1"/>
          </p:cNvSpPr>
          <p:nvPr/>
        </p:nvSpPr>
        <p:spPr bwMode="auto">
          <a:xfrm>
            <a:off x="2209800" y="457201"/>
            <a:ext cx="3505200" cy="466725"/>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ct val="50000"/>
              </a:spcBef>
            </a:pPr>
            <a:r>
              <a:rPr lang="es-ES_tradnl" altLang="es-ES" b="1" u="sng" dirty="0"/>
              <a:t>Superficie</a:t>
            </a:r>
            <a:r>
              <a:rPr lang="es-ES_tradnl" altLang="es-ES" b="1" dirty="0"/>
              <a:t>: </a:t>
            </a:r>
            <a:r>
              <a:rPr lang="es-ES_tradnl" altLang="es-ES" sz="2400" b="1" dirty="0"/>
              <a:t>59.650</a:t>
            </a:r>
            <a:r>
              <a:rPr lang="es-ES_tradnl" altLang="es-ES" b="1" dirty="0"/>
              <a:t> ha</a:t>
            </a:r>
            <a:endParaRPr lang="es-ES" altLang="es-ES" b="1" dirty="0"/>
          </a:p>
        </p:txBody>
      </p:sp>
      <p:sp>
        <p:nvSpPr>
          <p:cNvPr id="60421" name="AutoShape 5" descr="Diagonal hacia abajo clara">
            <a:extLst>
              <a:ext uri="{FF2B5EF4-FFF2-40B4-BE49-F238E27FC236}">
                <a16:creationId xmlns:a16="http://schemas.microsoft.com/office/drawing/2014/main" id="{A80DAB26-F938-DCB8-2D7C-44B1ED27C4CE}"/>
              </a:ext>
            </a:extLst>
          </p:cNvPr>
          <p:cNvSpPr>
            <a:spLocks/>
          </p:cNvSpPr>
          <p:nvPr/>
        </p:nvSpPr>
        <p:spPr bwMode="auto">
          <a:xfrm>
            <a:off x="4953000" y="6019800"/>
            <a:ext cx="1905000" cy="471488"/>
          </a:xfrm>
          <a:prstGeom prst="callout1">
            <a:avLst>
              <a:gd name="adj1" fmla="val 24241"/>
              <a:gd name="adj2" fmla="val 104000"/>
              <a:gd name="adj3" fmla="val -404042"/>
              <a:gd name="adj4" fmla="val 128083"/>
            </a:avLst>
          </a:prstGeom>
          <a:pattFill prst="ltDnDiag">
            <a:fgClr>
              <a:srgbClr val="FFFF00"/>
            </a:fgClr>
            <a:bgClr>
              <a:srgbClr val="FFFFFF"/>
            </a:bgClr>
          </a:pattFill>
          <a:ln w="9525">
            <a:solidFill>
              <a:schemeClr val="tx2"/>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r>
              <a:rPr lang="es-ES_tradnl" altLang="es-ES" b="1"/>
              <a:t>Posadas</a:t>
            </a:r>
            <a:endParaRPr lang="es-ES" altLang="es-ES" b="1"/>
          </a:p>
        </p:txBody>
      </p:sp>
      <p:sp>
        <p:nvSpPr>
          <p:cNvPr id="60422" name="AutoShape 6" descr="Diagonal hacia abajo clara">
            <a:extLst>
              <a:ext uri="{FF2B5EF4-FFF2-40B4-BE49-F238E27FC236}">
                <a16:creationId xmlns:a16="http://schemas.microsoft.com/office/drawing/2014/main" id="{0CB75A9F-09B0-393E-D57B-45646E796E42}"/>
              </a:ext>
            </a:extLst>
          </p:cNvPr>
          <p:cNvSpPr>
            <a:spLocks/>
          </p:cNvSpPr>
          <p:nvPr/>
        </p:nvSpPr>
        <p:spPr bwMode="auto">
          <a:xfrm>
            <a:off x="2124891" y="3290110"/>
            <a:ext cx="2971800" cy="1371600"/>
          </a:xfrm>
          <a:prstGeom prst="borderCallout1">
            <a:avLst>
              <a:gd name="adj1" fmla="val 8333"/>
              <a:gd name="adj2" fmla="val 102565"/>
              <a:gd name="adj3" fmla="val 1042"/>
              <a:gd name="adj4" fmla="val 159083"/>
            </a:avLst>
          </a:prstGeom>
          <a:pattFill prst="ltDnDiag">
            <a:fgClr>
              <a:srgbClr val="FFFF00"/>
            </a:fgClr>
            <a:bgClr>
              <a:srgbClr val="FFFFFF"/>
            </a:bgClr>
          </a:pattFill>
          <a:ln w="9525">
            <a:solidFill>
              <a:schemeClr val="tx1"/>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lnSpc>
                <a:spcPct val="110000"/>
              </a:lnSpc>
            </a:pPr>
            <a:r>
              <a:rPr lang="es-ES_tradnl" altLang="es-ES" b="1" dirty="0"/>
              <a:t>PARQUE NATURAL SIERRA DE HORNACHUELOS</a:t>
            </a:r>
            <a:endParaRPr lang="es-ES" altLang="es-ES" b="1" dirty="0"/>
          </a:p>
        </p:txBody>
      </p:sp>
      <p:sp>
        <p:nvSpPr>
          <p:cNvPr id="60423" name="AutoShape 7" descr="Diagonal hacia abajo clara">
            <a:extLst>
              <a:ext uri="{FF2B5EF4-FFF2-40B4-BE49-F238E27FC236}">
                <a16:creationId xmlns:a16="http://schemas.microsoft.com/office/drawing/2014/main" id="{CDD6CDD0-7E2C-DE72-83CF-2E4E9C1580A5}"/>
              </a:ext>
            </a:extLst>
          </p:cNvPr>
          <p:cNvSpPr>
            <a:spLocks/>
          </p:cNvSpPr>
          <p:nvPr/>
        </p:nvSpPr>
        <p:spPr bwMode="auto">
          <a:xfrm>
            <a:off x="2286000" y="5638801"/>
            <a:ext cx="2133600" cy="481013"/>
          </a:xfrm>
          <a:prstGeom prst="callout1">
            <a:avLst>
              <a:gd name="adj1" fmla="val 23764"/>
              <a:gd name="adj2" fmla="val 103569"/>
              <a:gd name="adj3" fmla="val -369968"/>
              <a:gd name="adj4" fmla="val 222694"/>
            </a:avLst>
          </a:prstGeom>
          <a:pattFill prst="ltDnDiag">
            <a:fgClr>
              <a:srgbClr val="FFFF00"/>
            </a:fgClr>
            <a:bgClr>
              <a:srgbClr val="FFFFFF"/>
            </a:bgClr>
          </a:pattFill>
          <a:ln w="9525">
            <a:solidFill>
              <a:schemeClr val="tx2"/>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r>
              <a:rPr lang="es-ES_tradnl" altLang="es-ES" b="1"/>
              <a:t>Hornachuelos</a:t>
            </a:r>
            <a:endParaRPr lang="es-ES" altLang="es-ES" b="1"/>
          </a:p>
        </p:txBody>
      </p:sp>
      <p:sp>
        <p:nvSpPr>
          <p:cNvPr id="60424" name="AutoShape 8" descr="Diagonal hacia abajo clara">
            <a:extLst>
              <a:ext uri="{FF2B5EF4-FFF2-40B4-BE49-F238E27FC236}">
                <a16:creationId xmlns:a16="http://schemas.microsoft.com/office/drawing/2014/main" id="{E142258F-3360-ACC4-1551-A6D9F5B3FC8D}"/>
              </a:ext>
            </a:extLst>
          </p:cNvPr>
          <p:cNvSpPr>
            <a:spLocks/>
          </p:cNvSpPr>
          <p:nvPr/>
        </p:nvSpPr>
        <p:spPr bwMode="auto">
          <a:xfrm>
            <a:off x="8229600" y="5791200"/>
            <a:ext cx="2133600" cy="685800"/>
          </a:xfrm>
          <a:prstGeom prst="callout1">
            <a:avLst>
              <a:gd name="adj1" fmla="val 16667"/>
              <a:gd name="adj2" fmla="val -3569"/>
              <a:gd name="adj3" fmla="val -278472"/>
              <a:gd name="adj4" fmla="val -27454"/>
            </a:avLst>
          </a:prstGeom>
          <a:pattFill prst="ltDnDiag">
            <a:fgClr>
              <a:srgbClr val="FFFF00"/>
            </a:fgClr>
            <a:bgClr>
              <a:srgbClr val="FFFFFF"/>
            </a:bgClr>
          </a:pattFill>
          <a:ln w="9525">
            <a:solidFill>
              <a:schemeClr val="tx2"/>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lnSpc>
                <a:spcPct val="90000"/>
              </a:lnSpc>
            </a:pPr>
            <a:r>
              <a:rPr lang="es-ES_tradnl" altLang="es-ES" b="1"/>
              <a:t>Almodóvar del Río</a:t>
            </a:r>
            <a:endParaRPr lang="es-ES" altLang="es-ES" b="1"/>
          </a:p>
        </p:txBody>
      </p:sp>
      <p:sp>
        <p:nvSpPr>
          <p:cNvPr id="60425" name="AutoShape 9" descr="Diagonal hacia abajo clara">
            <a:extLst>
              <a:ext uri="{FF2B5EF4-FFF2-40B4-BE49-F238E27FC236}">
                <a16:creationId xmlns:a16="http://schemas.microsoft.com/office/drawing/2014/main" id="{44C0F47D-99BE-F537-750C-EB5D9B81DD5E}"/>
              </a:ext>
            </a:extLst>
          </p:cNvPr>
          <p:cNvSpPr>
            <a:spLocks/>
          </p:cNvSpPr>
          <p:nvPr/>
        </p:nvSpPr>
        <p:spPr bwMode="auto">
          <a:xfrm>
            <a:off x="8763001" y="1371601"/>
            <a:ext cx="1679575" cy="492125"/>
          </a:xfrm>
          <a:prstGeom prst="callout1">
            <a:avLst>
              <a:gd name="adj1" fmla="val 23227"/>
              <a:gd name="adj2" fmla="val -4537"/>
              <a:gd name="adj3" fmla="val 474194"/>
              <a:gd name="adj4" fmla="val -25708"/>
            </a:avLst>
          </a:prstGeom>
          <a:pattFill prst="ltDnDiag">
            <a:fgClr>
              <a:srgbClr val="FFFF00"/>
            </a:fgClr>
            <a:bgClr>
              <a:srgbClr val="FFFFFF"/>
            </a:bgClr>
          </a:pattFill>
          <a:ln w="9525">
            <a:solidFill>
              <a:schemeClr val="tx1"/>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lnSpc>
                <a:spcPct val="90000"/>
              </a:lnSpc>
            </a:pPr>
            <a:r>
              <a:rPr lang="es-ES_tradnl" altLang="es-ES" b="1"/>
              <a:t>Córdoba</a:t>
            </a:r>
            <a:endParaRPr lang="es-ES" altLang="es-ES" b="1"/>
          </a:p>
        </p:txBody>
      </p:sp>
      <p:pic>
        <p:nvPicPr>
          <p:cNvPr id="2" name="Imagen 1">
            <a:extLst>
              <a:ext uri="{FF2B5EF4-FFF2-40B4-BE49-F238E27FC236}">
                <a16:creationId xmlns:a16="http://schemas.microsoft.com/office/drawing/2014/main" id="{736ABBC4-96F3-06C0-C389-4B64458434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spTree>
    <p:extLst>
      <p:ext uri="{BB962C8B-B14F-4D97-AF65-F5344CB8AC3E}">
        <p14:creationId xmlns:p14="http://schemas.microsoft.com/office/powerpoint/2010/main" val="1098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04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1" nodeType="clickEffect">
                                  <p:stCondLst>
                                    <p:cond delay="0"/>
                                  </p:stCondLst>
                                  <p:childTnLst>
                                    <p:set>
                                      <p:cBhvr>
                                        <p:cTn id="12" dur="1" fill="hold">
                                          <p:stCondLst>
                                            <p:cond delay="0"/>
                                          </p:stCondLst>
                                        </p:cTn>
                                        <p:tgtEl>
                                          <p:spTgt spid="60423"/>
                                        </p:tgtEl>
                                        <p:attrNameLst>
                                          <p:attrName>style.visibility</p:attrName>
                                        </p:attrNameLst>
                                      </p:cBhvr>
                                      <p:to>
                                        <p:strVal val="visible"/>
                                      </p:to>
                                    </p:set>
                                    <p:anim calcmode="lin" valueType="num">
                                      <p:cBhvr additive="base">
                                        <p:cTn id="13" dur="500" fill="hold"/>
                                        <p:tgtEl>
                                          <p:spTgt spid="60423"/>
                                        </p:tgtEl>
                                        <p:attrNameLst>
                                          <p:attrName>ppt_x</p:attrName>
                                        </p:attrNameLst>
                                      </p:cBhvr>
                                      <p:tavLst>
                                        <p:tav tm="0">
                                          <p:val>
                                            <p:strVal val="0-#ppt_w/2"/>
                                          </p:val>
                                        </p:tav>
                                        <p:tav tm="100000">
                                          <p:val>
                                            <p:strVal val="#ppt_x"/>
                                          </p:val>
                                        </p:tav>
                                      </p:tavLst>
                                    </p:anim>
                                    <p:anim calcmode="lin" valueType="num">
                                      <p:cBhvr additive="base">
                                        <p:cTn id="14" dur="500" fill="hold"/>
                                        <p:tgtEl>
                                          <p:spTgt spid="60423"/>
                                        </p:tgtEl>
                                        <p:attrNameLst>
                                          <p:attrName>ppt_y</p:attrName>
                                        </p:attrNameLst>
                                      </p:cBhvr>
                                      <p:tavLst>
                                        <p:tav tm="0">
                                          <p:val>
                                            <p:strVal val="0-#ppt_h/2"/>
                                          </p:val>
                                        </p:tav>
                                        <p:tav tm="100000">
                                          <p:val>
                                            <p:strVal val="#ppt_y"/>
                                          </p:val>
                                        </p:tav>
                                      </p:tavLst>
                                    </p:anim>
                                  </p:childTnLst>
                                </p:cTn>
                              </p:par>
                              <p:par>
                                <p:cTn id="15" presetID="2" presetClass="entr" presetSubtype="9" fill="hold" grpId="1" nodeType="withEffect">
                                  <p:stCondLst>
                                    <p:cond delay="0"/>
                                  </p:stCondLst>
                                  <p:childTnLst>
                                    <p:set>
                                      <p:cBhvr>
                                        <p:cTn id="16" dur="1" fill="hold">
                                          <p:stCondLst>
                                            <p:cond delay="0"/>
                                          </p:stCondLst>
                                        </p:cTn>
                                        <p:tgtEl>
                                          <p:spTgt spid="60419"/>
                                        </p:tgtEl>
                                        <p:attrNameLst>
                                          <p:attrName>style.visibility</p:attrName>
                                        </p:attrNameLst>
                                      </p:cBhvr>
                                      <p:to>
                                        <p:strVal val="visible"/>
                                      </p:to>
                                    </p:set>
                                    <p:anim calcmode="lin" valueType="num">
                                      <p:cBhvr additive="base">
                                        <p:cTn id="17" dur="500" fill="hold"/>
                                        <p:tgtEl>
                                          <p:spTgt spid="60419"/>
                                        </p:tgtEl>
                                        <p:attrNameLst>
                                          <p:attrName>ppt_x</p:attrName>
                                        </p:attrNameLst>
                                      </p:cBhvr>
                                      <p:tavLst>
                                        <p:tav tm="0">
                                          <p:val>
                                            <p:strVal val="0-#ppt_w/2"/>
                                          </p:val>
                                        </p:tav>
                                        <p:tav tm="100000">
                                          <p:val>
                                            <p:strVal val="#ppt_x"/>
                                          </p:val>
                                        </p:tav>
                                      </p:tavLst>
                                    </p:anim>
                                    <p:anim calcmode="lin" valueType="num">
                                      <p:cBhvr additive="base">
                                        <p:cTn id="18" dur="500" fill="hold"/>
                                        <p:tgtEl>
                                          <p:spTgt spid="60419"/>
                                        </p:tgtEl>
                                        <p:attrNameLst>
                                          <p:attrName>ppt_y</p:attrName>
                                        </p:attrNameLst>
                                      </p:cBhvr>
                                      <p:tavLst>
                                        <p:tav tm="0">
                                          <p:val>
                                            <p:strVal val="0-#ppt_h/2"/>
                                          </p:val>
                                        </p:tav>
                                        <p:tav tm="100000">
                                          <p:val>
                                            <p:strVal val="#ppt_y"/>
                                          </p:val>
                                        </p:tav>
                                      </p:tavLst>
                                    </p:anim>
                                  </p:childTnLst>
                                </p:cTn>
                              </p:par>
                              <p:par>
                                <p:cTn id="19" presetID="2" presetClass="entr" presetSubtype="9" fill="hold" grpId="1" nodeType="withEffect">
                                  <p:stCondLst>
                                    <p:cond delay="0"/>
                                  </p:stCondLst>
                                  <p:childTnLst>
                                    <p:set>
                                      <p:cBhvr>
                                        <p:cTn id="20" dur="1" fill="hold">
                                          <p:stCondLst>
                                            <p:cond delay="0"/>
                                          </p:stCondLst>
                                        </p:cTn>
                                        <p:tgtEl>
                                          <p:spTgt spid="60421"/>
                                        </p:tgtEl>
                                        <p:attrNameLst>
                                          <p:attrName>style.visibility</p:attrName>
                                        </p:attrNameLst>
                                      </p:cBhvr>
                                      <p:to>
                                        <p:strVal val="visible"/>
                                      </p:to>
                                    </p:set>
                                    <p:anim calcmode="lin" valueType="num">
                                      <p:cBhvr additive="base">
                                        <p:cTn id="21" dur="500" fill="hold"/>
                                        <p:tgtEl>
                                          <p:spTgt spid="60421"/>
                                        </p:tgtEl>
                                        <p:attrNameLst>
                                          <p:attrName>ppt_x</p:attrName>
                                        </p:attrNameLst>
                                      </p:cBhvr>
                                      <p:tavLst>
                                        <p:tav tm="0">
                                          <p:val>
                                            <p:strVal val="0-#ppt_w/2"/>
                                          </p:val>
                                        </p:tav>
                                        <p:tav tm="100000">
                                          <p:val>
                                            <p:strVal val="#ppt_x"/>
                                          </p:val>
                                        </p:tav>
                                      </p:tavLst>
                                    </p:anim>
                                    <p:anim calcmode="lin" valueType="num">
                                      <p:cBhvr additive="base">
                                        <p:cTn id="22" dur="500" fill="hold"/>
                                        <p:tgtEl>
                                          <p:spTgt spid="60421"/>
                                        </p:tgtEl>
                                        <p:attrNameLst>
                                          <p:attrName>ppt_y</p:attrName>
                                        </p:attrNameLst>
                                      </p:cBhvr>
                                      <p:tavLst>
                                        <p:tav tm="0">
                                          <p:val>
                                            <p:strVal val="0-#ppt_h/2"/>
                                          </p:val>
                                        </p:tav>
                                        <p:tav tm="100000">
                                          <p:val>
                                            <p:strVal val="#ppt_y"/>
                                          </p:val>
                                        </p:tav>
                                      </p:tavLst>
                                    </p:anim>
                                  </p:childTnLst>
                                </p:cTn>
                              </p:par>
                              <p:par>
                                <p:cTn id="23" presetID="2" presetClass="entr" presetSubtype="9" fill="hold" grpId="1" nodeType="withEffect">
                                  <p:stCondLst>
                                    <p:cond delay="0"/>
                                  </p:stCondLst>
                                  <p:childTnLst>
                                    <p:set>
                                      <p:cBhvr>
                                        <p:cTn id="24" dur="1" fill="hold">
                                          <p:stCondLst>
                                            <p:cond delay="0"/>
                                          </p:stCondLst>
                                        </p:cTn>
                                        <p:tgtEl>
                                          <p:spTgt spid="60424"/>
                                        </p:tgtEl>
                                        <p:attrNameLst>
                                          <p:attrName>style.visibility</p:attrName>
                                        </p:attrNameLst>
                                      </p:cBhvr>
                                      <p:to>
                                        <p:strVal val="visible"/>
                                      </p:to>
                                    </p:set>
                                    <p:anim calcmode="lin" valueType="num">
                                      <p:cBhvr additive="base">
                                        <p:cTn id="25" dur="500" fill="hold"/>
                                        <p:tgtEl>
                                          <p:spTgt spid="60424"/>
                                        </p:tgtEl>
                                        <p:attrNameLst>
                                          <p:attrName>ppt_x</p:attrName>
                                        </p:attrNameLst>
                                      </p:cBhvr>
                                      <p:tavLst>
                                        <p:tav tm="0">
                                          <p:val>
                                            <p:strVal val="0-#ppt_w/2"/>
                                          </p:val>
                                        </p:tav>
                                        <p:tav tm="100000">
                                          <p:val>
                                            <p:strVal val="#ppt_x"/>
                                          </p:val>
                                        </p:tav>
                                      </p:tavLst>
                                    </p:anim>
                                    <p:anim calcmode="lin" valueType="num">
                                      <p:cBhvr additive="base">
                                        <p:cTn id="26" dur="500" fill="hold"/>
                                        <p:tgtEl>
                                          <p:spTgt spid="60424"/>
                                        </p:tgtEl>
                                        <p:attrNameLst>
                                          <p:attrName>ppt_y</p:attrName>
                                        </p:attrNameLst>
                                      </p:cBhvr>
                                      <p:tavLst>
                                        <p:tav tm="0">
                                          <p:val>
                                            <p:strVal val="0-#ppt_h/2"/>
                                          </p:val>
                                        </p:tav>
                                        <p:tav tm="100000">
                                          <p:val>
                                            <p:strVal val="#ppt_y"/>
                                          </p:val>
                                        </p:tav>
                                      </p:tavLst>
                                    </p:anim>
                                  </p:childTnLst>
                                </p:cTn>
                              </p:par>
                              <p:par>
                                <p:cTn id="27" presetID="2" presetClass="entr" presetSubtype="9" fill="hold" grpId="1" nodeType="withEffect">
                                  <p:stCondLst>
                                    <p:cond delay="0"/>
                                  </p:stCondLst>
                                  <p:childTnLst>
                                    <p:set>
                                      <p:cBhvr>
                                        <p:cTn id="28" dur="1" fill="hold">
                                          <p:stCondLst>
                                            <p:cond delay="0"/>
                                          </p:stCondLst>
                                        </p:cTn>
                                        <p:tgtEl>
                                          <p:spTgt spid="60425"/>
                                        </p:tgtEl>
                                        <p:attrNameLst>
                                          <p:attrName>style.visibility</p:attrName>
                                        </p:attrNameLst>
                                      </p:cBhvr>
                                      <p:to>
                                        <p:strVal val="visible"/>
                                      </p:to>
                                    </p:set>
                                    <p:anim calcmode="lin" valueType="num">
                                      <p:cBhvr additive="base">
                                        <p:cTn id="29" dur="500" fill="hold"/>
                                        <p:tgtEl>
                                          <p:spTgt spid="60425"/>
                                        </p:tgtEl>
                                        <p:attrNameLst>
                                          <p:attrName>ppt_x</p:attrName>
                                        </p:attrNameLst>
                                      </p:cBhvr>
                                      <p:tavLst>
                                        <p:tav tm="0">
                                          <p:val>
                                            <p:strVal val="0-#ppt_w/2"/>
                                          </p:val>
                                        </p:tav>
                                        <p:tav tm="100000">
                                          <p:val>
                                            <p:strVal val="#ppt_x"/>
                                          </p:val>
                                        </p:tav>
                                      </p:tavLst>
                                    </p:anim>
                                    <p:anim calcmode="lin" valueType="num">
                                      <p:cBhvr additive="base">
                                        <p:cTn id="30" dur="500" fill="hold"/>
                                        <p:tgtEl>
                                          <p:spTgt spid="604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animBg="1" autoUpdateAnimBg="0"/>
      <p:bldP spid="60419" grpId="1" animBg="1"/>
      <p:bldP spid="7172" grpId="0" animBg="1"/>
      <p:bldP spid="60421" grpId="0" animBg="1" autoUpdateAnimBg="0"/>
      <p:bldP spid="60421" grpId="1" animBg="1"/>
      <p:bldP spid="60422" grpId="0" animBg="1" autoUpdateAnimBg="0"/>
      <p:bldP spid="60422" grpId="1" animBg="1"/>
      <p:bldP spid="60423" grpId="0" animBg="1" autoUpdateAnimBg="0"/>
      <p:bldP spid="60423" grpId="1" animBg="1"/>
      <p:bldP spid="60424" grpId="0" animBg="1" autoUpdateAnimBg="0"/>
      <p:bldP spid="60424" grpId="1" animBg="1"/>
      <p:bldP spid="60425" grpId="0" animBg="1" autoUpdateAnimBg="0"/>
      <p:bldP spid="6042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lano TT">
            <a:extLst>
              <a:ext uri="{FF2B5EF4-FFF2-40B4-BE49-F238E27FC236}">
                <a16:creationId xmlns:a16="http://schemas.microsoft.com/office/drawing/2014/main" id="{4B2ECF45-A472-4690-77A7-A5ADC70AB8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23825"/>
            <a:ext cx="9144000" cy="698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AutoShape 3" descr="Diagonal hacia abajo clara">
            <a:extLst>
              <a:ext uri="{FF2B5EF4-FFF2-40B4-BE49-F238E27FC236}">
                <a16:creationId xmlns:a16="http://schemas.microsoft.com/office/drawing/2014/main" id="{A9194C42-7E31-C14B-5460-2163267B131A}"/>
              </a:ext>
            </a:extLst>
          </p:cNvPr>
          <p:cNvSpPr>
            <a:spLocks/>
          </p:cNvSpPr>
          <p:nvPr/>
        </p:nvSpPr>
        <p:spPr bwMode="auto">
          <a:xfrm flipH="1">
            <a:off x="3719513" y="3357564"/>
            <a:ext cx="3384550" cy="719137"/>
          </a:xfrm>
          <a:prstGeom prst="borderCallout1">
            <a:avLst>
              <a:gd name="adj1" fmla="val 43866"/>
              <a:gd name="adj2" fmla="val -782"/>
              <a:gd name="adj3" fmla="val 46481"/>
              <a:gd name="adj4" fmla="val 245"/>
            </a:avLst>
          </a:prstGeom>
          <a:pattFill prst="ltDnDiag">
            <a:fgClr>
              <a:srgbClr val="FFFF00"/>
            </a:fgClr>
            <a:bgClr>
              <a:srgbClr val="FFFFFF"/>
            </a:bgClr>
          </a:pattFill>
          <a:ln w="9525">
            <a:solidFill>
              <a:schemeClr val="tx1"/>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lnSpc>
                <a:spcPct val="80000"/>
              </a:lnSpc>
              <a:spcBef>
                <a:spcPct val="50000"/>
              </a:spcBef>
            </a:pPr>
            <a:r>
              <a:rPr lang="es-ES_tradnl" altLang="es-ES" sz="2000" b="1" u="sng" dirty="0"/>
              <a:t>Hornachuelos</a:t>
            </a:r>
            <a:r>
              <a:rPr lang="es-ES_tradnl" altLang="es-ES" sz="2000" b="1" dirty="0"/>
              <a:t>:</a:t>
            </a:r>
          </a:p>
          <a:p>
            <a:pPr algn="ctr">
              <a:lnSpc>
                <a:spcPct val="60000"/>
              </a:lnSpc>
              <a:spcBef>
                <a:spcPct val="50000"/>
              </a:spcBef>
            </a:pPr>
            <a:r>
              <a:rPr lang="es-ES_tradnl" altLang="es-ES" sz="2000" b="1" dirty="0"/>
              <a:t>48.944 ha - 81’4% PNSH</a:t>
            </a:r>
            <a:endParaRPr lang="es-ES" altLang="es-ES" sz="2000" b="1" dirty="0"/>
          </a:p>
        </p:txBody>
      </p:sp>
      <p:sp>
        <p:nvSpPr>
          <p:cNvPr id="8196" name="AutoShape 4" descr="Diagonal hacia abajo clara">
            <a:extLst>
              <a:ext uri="{FF2B5EF4-FFF2-40B4-BE49-F238E27FC236}">
                <a16:creationId xmlns:a16="http://schemas.microsoft.com/office/drawing/2014/main" id="{4277DC2C-D7FF-CBA1-26F3-D855EBA5CBAB}"/>
              </a:ext>
            </a:extLst>
          </p:cNvPr>
          <p:cNvSpPr>
            <a:spLocks/>
          </p:cNvSpPr>
          <p:nvPr/>
        </p:nvSpPr>
        <p:spPr bwMode="auto">
          <a:xfrm>
            <a:off x="2855913" y="188913"/>
            <a:ext cx="4267200" cy="685800"/>
          </a:xfrm>
          <a:prstGeom prst="borderCallout1">
            <a:avLst>
              <a:gd name="adj1" fmla="val 100944"/>
              <a:gd name="adj2" fmla="val 50037"/>
              <a:gd name="adj3" fmla="val 422051"/>
              <a:gd name="adj4" fmla="val 123611"/>
            </a:avLst>
          </a:prstGeom>
          <a:pattFill prst="ltDnDiag">
            <a:fgClr>
              <a:srgbClr val="FFFF00"/>
            </a:fgClr>
            <a:bgClr>
              <a:srgbClr val="FFFFFF"/>
            </a:bgClr>
          </a:pattFill>
          <a:ln w="9525">
            <a:solidFill>
              <a:schemeClr val="tx1"/>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lnSpc>
                <a:spcPct val="90000"/>
              </a:lnSpc>
              <a:spcBef>
                <a:spcPct val="50000"/>
              </a:spcBef>
            </a:pPr>
            <a:r>
              <a:rPr lang="es-ES_tradnl" altLang="es-ES" sz="2000" b="1" u="sng" dirty="0"/>
              <a:t>Villaviciosa de Córdoba</a:t>
            </a:r>
            <a:r>
              <a:rPr lang="es-ES_tradnl" altLang="es-ES" sz="2000" b="1" dirty="0"/>
              <a:t>:</a:t>
            </a:r>
          </a:p>
          <a:p>
            <a:pPr algn="ctr">
              <a:lnSpc>
                <a:spcPct val="60000"/>
              </a:lnSpc>
              <a:spcBef>
                <a:spcPct val="50000"/>
              </a:spcBef>
            </a:pPr>
            <a:r>
              <a:rPr lang="es-ES_tradnl" altLang="es-ES" sz="2000" b="1" dirty="0"/>
              <a:t>5.217 ha - 8’6% PNSH</a:t>
            </a:r>
            <a:endParaRPr lang="es-ES" altLang="es-ES" sz="2000" b="1" dirty="0"/>
          </a:p>
        </p:txBody>
      </p:sp>
      <p:sp>
        <p:nvSpPr>
          <p:cNvPr id="8197" name="AutoShape 5" descr="Diagonal hacia abajo clara">
            <a:extLst>
              <a:ext uri="{FF2B5EF4-FFF2-40B4-BE49-F238E27FC236}">
                <a16:creationId xmlns:a16="http://schemas.microsoft.com/office/drawing/2014/main" id="{781D13F3-38B2-9B0D-D00C-FA19B37FF929}"/>
              </a:ext>
            </a:extLst>
          </p:cNvPr>
          <p:cNvSpPr>
            <a:spLocks/>
          </p:cNvSpPr>
          <p:nvPr/>
        </p:nvSpPr>
        <p:spPr bwMode="auto">
          <a:xfrm>
            <a:off x="7464425" y="1484313"/>
            <a:ext cx="2871788" cy="685800"/>
          </a:xfrm>
          <a:prstGeom prst="borderCallout1">
            <a:avLst>
              <a:gd name="adj1" fmla="val 102009"/>
              <a:gd name="adj2" fmla="val 84458"/>
              <a:gd name="adj3" fmla="val 325310"/>
              <a:gd name="adj4" fmla="val 88699"/>
            </a:avLst>
          </a:prstGeom>
          <a:pattFill prst="ltDnDiag">
            <a:fgClr>
              <a:srgbClr val="FFFF00"/>
            </a:fgClr>
            <a:bgClr>
              <a:srgbClr val="FFFFFF"/>
            </a:bgClr>
          </a:pattFill>
          <a:ln w="9525">
            <a:solidFill>
              <a:schemeClr val="tx1"/>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lnSpc>
                <a:spcPct val="90000"/>
              </a:lnSpc>
              <a:spcBef>
                <a:spcPct val="50000"/>
              </a:spcBef>
            </a:pPr>
            <a:r>
              <a:rPr lang="es-ES_tradnl" altLang="es-ES" sz="2000" b="1" u="sng" dirty="0"/>
              <a:t>Córdoba</a:t>
            </a:r>
            <a:r>
              <a:rPr lang="es-ES_tradnl" altLang="es-ES" sz="2000" b="1" dirty="0"/>
              <a:t>:</a:t>
            </a:r>
          </a:p>
          <a:p>
            <a:pPr algn="ctr">
              <a:lnSpc>
                <a:spcPct val="60000"/>
              </a:lnSpc>
              <a:spcBef>
                <a:spcPct val="50000"/>
              </a:spcBef>
            </a:pPr>
            <a:r>
              <a:rPr lang="es-ES_tradnl" altLang="es-ES" sz="2000" b="1" dirty="0"/>
              <a:t>192 ha - &lt;1 % PNSH</a:t>
            </a:r>
            <a:endParaRPr lang="es-ES" altLang="es-ES" sz="2000" b="1" dirty="0"/>
          </a:p>
        </p:txBody>
      </p:sp>
      <p:sp>
        <p:nvSpPr>
          <p:cNvPr id="8198" name="AutoShape 6" descr="Diagonal hacia abajo clara">
            <a:extLst>
              <a:ext uri="{FF2B5EF4-FFF2-40B4-BE49-F238E27FC236}">
                <a16:creationId xmlns:a16="http://schemas.microsoft.com/office/drawing/2014/main" id="{D581033B-79FC-BA92-2ACC-0C0F3E3290A1}"/>
              </a:ext>
            </a:extLst>
          </p:cNvPr>
          <p:cNvSpPr>
            <a:spLocks/>
          </p:cNvSpPr>
          <p:nvPr/>
        </p:nvSpPr>
        <p:spPr bwMode="auto">
          <a:xfrm>
            <a:off x="3575050" y="5949950"/>
            <a:ext cx="3048000" cy="719138"/>
          </a:xfrm>
          <a:prstGeom prst="borderCallout1">
            <a:avLst>
              <a:gd name="adj1" fmla="val 15000"/>
              <a:gd name="adj2" fmla="val 102500"/>
              <a:gd name="adj3" fmla="val -224273"/>
              <a:gd name="adj4" fmla="val 136250"/>
            </a:avLst>
          </a:prstGeom>
          <a:pattFill prst="ltDnDiag">
            <a:fgClr>
              <a:srgbClr val="FFFF00"/>
            </a:fgClr>
            <a:bgClr>
              <a:srgbClr val="FFFFFF"/>
            </a:bgClr>
          </a:pattFill>
          <a:ln w="9525">
            <a:solidFill>
              <a:schemeClr val="tx1"/>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ct val="50000"/>
              </a:spcBef>
            </a:pPr>
            <a:r>
              <a:rPr lang="es-ES_tradnl" altLang="es-ES" sz="2000" b="1" u="sng" dirty="0"/>
              <a:t>Posadas</a:t>
            </a:r>
            <a:r>
              <a:rPr lang="es-ES_tradnl" altLang="es-ES" sz="2000" b="1" dirty="0"/>
              <a:t>:</a:t>
            </a:r>
          </a:p>
          <a:p>
            <a:pPr algn="ctr">
              <a:lnSpc>
                <a:spcPct val="60000"/>
              </a:lnSpc>
              <a:spcBef>
                <a:spcPct val="50000"/>
              </a:spcBef>
            </a:pPr>
            <a:r>
              <a:rPr lang="es-ES_tradnl" altLang="es-ES" sz="2000" b="1" dirty="0"/>
              <a:t>1.501 ha - 2’7% PNSH</a:t>
            </a:r>
            <a:endParaRPr lang="es-ES" altLang="es-ES" sz="2000" b="1" dirty="0"/>
          </a:p>
        </p:txBody>
      </p:sp>
      <p:sp>
        <p:nvSpPr>
          <p:cNvPr id="8199" name="AutoShape 7" descr="Diagonal hacia abajo clara">
            <a:extLst>
              <a:ext uri="{FF2B5EF4-FFF2-40B4-BE49-F238E27FC236}">
                <a16:creationId xmlns:a16="http://schemas.microsoft.com/office/drawing/2014/main" id="{68633F78-DDFE-52F2-100B-34EF6730005E}"/>
              </a:ext>
            </a:extLst>
          </p:cNvPr>
          <p:cNvSpPr>
            <a:spLocks/>
          </p:cNvSpPr>
          <p:nvPr/>
        </p:nvSpPr>
        <p:spPr bwMode="auto">
          <a:xfrm>
            <a:off x="7032625" y="5949950"/>
            <a:ext cx="3448050" cy="719138"/>
          </a:xfrm>
          <a:prstGeom prst="borderCallout2">
            <a:avLst>
              <a:gd name="adj1" fmla="val -2065"/>
              <a:gd name="adj2" fmla="val 50250"/>
              <a:gd name="adj3" fmla="val -210023"/>
              <a:gd name="adj4" fmla="val 63796"/>
              <a:gd name="adj5" fmla="val -209296"/>
              <a:gd name="adj6" fmla="val 63583"/>
            </a:avLst>
          </a:prstGeom>
          <a:pattFill prst="ltDnDiag">
            <a:fgClr>
              <a:srgbClr val="FFFF00"/>
            </a:fgClr>
            <a:bgClr>
              <a:srgbClr val="FFFFFF"/>
            </a:bgClr>
          </a:pattFill>
          <a:ln w="9525">
            <a:solidFill>
              <a:schemeClr val="tx1"/>
            </a:solidFill>
            <a:miter lim="800000"/>
            <a:headEnd/>
            <a:tailEnd/>
          </a:ln>
        </p:spPr>
        <p:txBody>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ct val="50000"/>
              </a:spcBef>
            </a:pPr>
            <a:r>
              <a:rPr lang="es-ES_tradnl" altLang="es-ES" sz="2000" b="1" u="sng" dirty="0"/>
              <a:t>Almodóvar del Río</a:t>
            </a:r>
            <a:r>
              <a:rPr lang="es-ES_tradnl" altLang="es-ES" sz="2000" b="1" dirty="0"/>
              <a:t>:</a:t>
            </a:r>
          </a:p>
          <a:p>
            <a:pPr algn="ctr">
              <a:lnSpc>
                <a:spcPct val="60000"/>
              </a:lnSpc>
              <a:spcBef>
                <a:spcPct val="50000"/>
              </a:spcBef>
            </a:pPr>
            <a:r>
              <a:rPr lang="es-ES_tradnl" altLang="es-ES" sz="2000" b="1" dirty="0"/>
              <a:t>4.178 ha – 6,4 % PNSH</a:t>
            </a:r>
            <a:endParaRPr lang="es-ES" altLang="es-ES" sz="2000" b="1" dirty="0"/>
          </a:p>
        </p:txBody>
      </p:sp>
      <p:pic>
        <p:nvPicPr>
          <p:cNvPr id="2" name="Imagen 1">
            <a:extLst>
              <a:ext uri="{FF2B5EF4-FFF2-40B4-BE49-F238E27FC236}">
                <a16:creationId xmlns:a16="http://schemas.microsoft.com/office/drawing/2014/main" id="{DEE9165B-3837-01B6-9270-B598C30713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Vista de una montaña&#10;&#10;Descripción generada automáticamente">
            <a:extLst>
              <a:ext uri="{FF2B5EF4-FFF2-40B4-BE49-F238E27FC236}">
                <a16:creationId xmlns:a16="http://schemas.microsoft.com/office/drawing/2014/main" id="{48495BD0-B559-3251-E48B-772CD86EF5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348753" cy="6858000"/>
          </a:xfrm>
          <a:prstGeom prst="rect">
            <a:avLst/>
          </a:prstGeom>
          <a:solidFill>
            <a:srgbClr val="FFFF99"/>
          </a:solidFill>
          <a:ln w="9525">
            <a:solidFill>
              <a:schemeClr val="tx1"/>
            </a:solidFill>
            <a:miter lim="800000"/>
            <a:headEnd/>
            <a:tailEnd/>
          </a:ln>
        </p:spPr>
      </p:pic>
      <p:sp>
        <p:nvSpPr>
          <p:cNvPr id="2" name="Título 1"/>
          <p:cNvSpPr>
            <a:spLocks noGrp="1"/>
          </p:cNvSpPr>
          <p:nvPr>
            <p:ph type="title"/>
          </p:nvPr>
        </p:nvSpPr>
        <p:spPr>
          <a:xfrm>
            <a:off x="3336137" y="97272"/>
            <a:ext cx="4458034" cy="916620"/>
          </a:xfrm>
          <a:solidFill>
            <a:schemeClr val="accent4">
              <a:lumMod val="20000"/>
              <a:lumOff val="80000"/>
            </a:schemeClr>
          </a:solidFill>
          <a:ln>
            <a:solidFill>
              <a:schemeClr val="tx1"/>
            </a:solidFill>
          </a:ln>
        </p:spPr>
        <p:txBody>
          <a:bodyPr>
            <a:normAutofit/>
          </a:bodyPr>
          <a:lstStyle/>
          <a:p>
            <a:r>
              <a:rPr lang="es-ES" sz="2800" b="1" dirty="0">
                <a:solidFill>
                  <a:srgbClr val="80AF33"/>
                </a:solidFill>
              </a:rPr>
              <a:t>Caracterización del Territorio</a:t>
            </a:r>
            <a:endParaRPr lang="es-ES" sz="2800"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pic>
        <p:nvPicPr>
          <p:cNvPr id="9" name="Imagen 8">
            <a:extLst>
              <a:ext uri="{FF2B5EF4-FFF2-40B4-BE49-F238E27FC236}">
                <a16:creationId xmlns:a16="http://schemas.microsoft.com/office/drawing/2014/main" id="{177E992E-12D7-382C-7976-3855B0E3BB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sp>
        <p:nvSpPr>
          <p:cNvPr id="15" name="CuadroTexto 14">
            <a:extLst>
              <a:ext uri="{FF2B5EF4-FFF2-40B4-BE49-F238E27FC236}">
                <a16:creationId xmlns:a16="http://schemas.microsoft.com/office/drawing/2014/main" id="{8E68558D-DBAF-E065-B741-29744E5D0B6E}"/>
              </a:ext>
            </a:extLst>
          </p:cNvPr>
          <p:cNvSpPr txBox="1"/>
          <p:nvPr/>
        </p:nvSpPr>
        <p:spPr>
          <a:xfrm>
            <a:off x="558360" y="1411381"/>
            <a:ext cx="5537640" cy="1341344"/>
          </a:xfrm>
          <a:prstGeom prst="rect">
            <a:avLst/>
          </a:prstGeom>
          <a:solidFill>
            <a:srgbClr val="FFFF99"/>
          </a:solidFill>
          <a:ln w="9525">
            <a:solidFill>
              <a:schemeClr val="tx1"/>
            </a:solidFill>
            <a:miter lim="800000"/>
            <a:headEnd/>
            <a:tailEnd/>
          </a:ln>
        </p:spPr>
        <p:txBody>
          <a:bodyPr vert="horz" lIns="91440" tIns="45720" rIns="91440" bIns="45720" rtlCol="0">
            <a:noAutofit/>
          </a:bodyPr>
          <a:lstStyle>
            <a:defPPr>
              <a:defRPr lang="es-ES"/>
            </a:defPPr>
            <a:lvl1pPr marL="228600" indent="-228600" algn="just">
              <a:lnSpc>
                <a:spcPct val="90000"/>
              </a:lnSpc>
              <a:spcBef>
                <a:spcPts val="1000"/>
              </a:spcBef>
              <a:buFont typeface="Arial" panose="020B0604020202020204" pitchFamily="34" charset="0"/>
              <a:buChar char="•"/>
              <a:defRPr sz="1600" b="1">
                <a:solidFill>
                  <a:srgbClr val="006600"/>
                </a:solidFill>
                <a:latin typeface="Trebuchet MS" panose="020B0603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buFont typeface="Wingdings" panose="05000000000000000000" pitchFamily="2" charset="2"/>
              <a:buChar char="§"/>
            </a:pPr>
            <a:r>
              <a:rPr lang="es-ES" dirty="0"/>
              <a:t>Escasez de poblamiento (San Calixto 22 habitantes y Trabajadores Fincas 40 personas censadas)</a:t>
            </a:r>
          </a:p>
          <a:p>
            <a:pPr>
              <a:buFont typeface="Wingdings" panose="05000000000000000000" pitchFamily="2" charset="2"/>
              <a:buChar char="§"/>
            </a:pPr>
            <a:r>
              <a:rPr lang="es-ES" dirty="0"/>
              <a:t>Poca aptitud de estos terrenos para la agricultura </a:t>
            </a:r>
          </a:p>
          <a:p>
            <a:pPr>
              <a:buFont typeface="Wingdings" panose="05000000000000000000" pitchFamily="2" charset="2"/>
              <a:buChar char="§"/>
            </a:pPr>
            <a:r>
              <a:rPr lang="es-ES" dirty="0"/>
              <a:t>Escasez de sistemas de comunicación.</a:t>
            </a:r>
          </a:p>
          <a:p>
            <a:pPr>
              <a:buFont typeface="Wingdings" panose="05000000000000000000" pitchFamily="2" charset="2"/>
              <a:buChar char="§"/>
            </a:pPr>
            <a:endParaRPr lang="es-ES" dirty="0"/>
          </a:p>
        </p:txBody>
      </p:sp>
      <p:pic>
        <p:nvPicPr>
          <p:cNvPr id="2050" name="Imagen 1">
            <a:extLst>
              <a:ext uri="{FF2B5EF4-FFF2-40B4-BE49-F238E27FC236}">
                <a16:creationId xmlns:a16="http://schemas.microsoft.com/office/drawing/2014/main" id="{1E63F9F2-8FD8-1445-7F22-0CAAC61E49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515" y="1218158"/>
            <a:ext cx="6021485" cy="202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 name="Tabla 15">
            <a:extLst>
              <a:ext uri="{FF2B5EF4-FFF2-40B4-BE49-F238E27FC236}">
                <a16:creationId xmlns:a16="http://schemas.microsoft.com/office/drawing/2014/main" id="{CC3590BE-654E-B862-4AAD-53DA9C5CF987}"/>
              </a:ext>
            </a:extLst>
          </p:cNvPr>
          <p:cNvGraphicFramePr>
            <a:graphicFrameLocks noGrp="1"/>
          </p:cNvGraphicFramePr>
          <p:nvPr>
            <p:extLst>
              <p:ext uri="{D42A27DB-BD31-4B8C-83A1-F6EECF244321}">
                <p14:modId xmlns:p14="http://schemas.microsoft.com/office/powerpoint/2010/main" val="2277485857"/>
              </p:ext>
            </p:extLst>
          </p:nvPr>
        </p:nvGraphicFramePr>
        <p:xfrm>
          <a:off x="1116720" y="5218503"/>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85158753"/>
                    </a:ext>
                  </a:extLst>
                </a:gridCol>
                <a:gridCol w="2709333">
                  <a:extLst>
                    <a:ext uri="{9D8B030D-6E8A-4147-A177-3AD203B41FA5}">
                      <a16:colId xmlns:a16="http://schemas.microsoft.com/office/drawing/2014/main" val="2838239241"/>
                    </a:ext>
                  </a:extLst>
                </a:gridCol>
                <a:gridCol w="2709333">
                  <a:extLst>
                    <a:ext uri="{9D8B030D-6E8A-4147-A177-3AD203B41FA5}">
                      <a16:colId xmlns:a16="http://schemas.microsoft.com/office/drawing/2014/main" val="3274171368"/>
                    </a:ext>
                  </a:extLst>
                </a:gridCol>
              </a:tblGrid>
              <a:tr h="370840">
                <a:tc>
                  <a:txBody>
                    <a:bodyPr/>
                    <a:lstStyle/>
                    <a:p>
                      <a:endParaRPr lang="es-ES" dirty="0"/>
                    </a:p>
                  </a:txBody>
                  <a:tcPr/>
                </a:tc>
                <a:tc>
                  <a:txBody>
                    <a:bodyPr/>
                    <a:lstStyle/>
                    <a:p>
                      <a:endParaRPr lang="es-ES" dirty="0"/>
                    </a:p>
                  </a:txBody>
                  <a:tcPr/>
                </a:tc>
                <a:tc>
                  <a:txBody>
                    <a:bodyPr/>
                    <a:lstStyle/>
                    <a:p>
                      <a:endParaRPr lang="es-ES" dirty="0"/>
                    </a:p>
                  </a:txBody>
                  <a:tcPr/>
                </a:tc>
                <a:extLst>
                  <a:ext uri="{0D108BD9-81ED-4DB2-BD59-A6C34878D82A}">
                    <a16:rowId xmlns:a16="http://schemas.microsoft.com/office/drawing/2014/main" val="2134630191"/>
                  </a:ext>
                </a:extLst>
              </a:tr>
              <a:tr h="370840">
                <a:tc>
                  <a:txBody>
                    <a:bodyPr/>
                    <a:lstStyle/>
                    <a:p>
                      <a:r>
                        <a:rPr lang="es-ES" dirty="0"/>
                        <a:t>Propiedad Particular</a:t>
                      </a:r>
                    </a:p>
                  </a:txBody>
                  <a:tcPr/>
                </a:tc>
                <a:tc>
                  <a:txBody>
                    <a:bodyPr/>
                    <a:lstStyle/>
                    <a:p>
                      <a:pPr algn="ctr"/>
                      <a:r>
                        <a:rPr lang="es-ES" dirty="0"/>
                        <a:t>92%</a:t>
                      </a:r>
                    </a:p>
                  </a:txBody>
                  <a:tcPr/>
                </a:tc>
                <a:tc>
                  <a:txBody>
                    <a:bodyPr/>
                    <a:lstStyle/>
                    <a:p>
                      <a:r>
                        <a:rPr lang="es-ES" dirty="0"/>
                        <a:t>90% Forestal y 2% Agrícola</a:t>
                      </a:r>
                    </a:p>
                  </a:txBody>
                  <a:tcPr/>
                </a:tc>
                <a:extLst>
                  <a:ext uri="{0D108BD9-81ED-4DB2-BD59-A6C34878D82A}">
                    <a16:rowId xmlns:a16="http://schemas.microsoft.com/office/drawing/2014/main" val="1622214091"/>
                  </a:ext>
                </a:extLst>
              </a:tr>
              <a:tr h="370840">
                <a:tc>
                  <a:txBody>
                    <a:bodyPr/>
                    <a:lstStyle/>
                    <a:p>
                      <a:r>
                        <a:rPr lang="es-ES" dirty="0"/>
                        <a:t>Propiedad Pública</a:t>
                      </a:r>
                    </a:p>
                  </a:txBody>
                  <a:tcPr/>
                </a:tc>
                <a:tc>
                  <a:txBody>
                    <a:bodyPr/>
                    <a:lstStyle/>
                    <a:p>
                      <a:pPr algn="ctr"/>
                      <a:r>
                        <a:rPr lang="es-ES" dirty="0"/>
                        <a:t>8%</a:t>
                      </a:r>
                    </a:p>
                  </a:txBody>
                  <a:tcPr/>
                </a:tc>
                <a:tc>
                  <a:txBody>
                    <a:bodyPr/>
                    <a:lstStyle/>
                    <a:p>
                      <a:r>
                        <a:rPr lang="es-ES" dirty="0"/>
                        <a:t>M.P. VV.PP. D.P.H</a:t>
                      </a:r>
                    </a:p>
                  </a:txBody>
                  <a:tcPr/>
                </a:tc>
                <a:extLst>
                  <a:ext uri="{0D108BD9-81ED-4DB2-BD59-A6C34878D82A}">
                    <a16:rowId xmlns:a16="http://schemas.microsoft.com/office/drawing/2014/main" val="2764957569"/>
                  </a:ext>
                </a:extLst>
              </a:tr>
            </a:tbl>
          </a:graphicData>
        </a:graphic>
      </p:graphicFrame>
      <p:sp>
        <p:nvSpPr>
          <p:cNvPr id="18" name="CuadroTexto 17">
            <a:extLst>
              <a:ext uri="{FF2B5EF4-FFF2-40B4-BE49-F238E27FC236}">
                <a16:creationId xmlns:a16="http://schemas.microsoft.com/office/drawing/2014/main" id="{E94DE8A8-0DEA-1332-EDDB-9C8D9251950A}"/>
              </a:ext>
            </a:extLst>
          </p:cNvPr>
          <p:cNvSpPr txBox="1"/>
          <p:nvPr/>
        </p:nvSpPr>
        <p:spPr>
          <a:xfrm>
            <a:off x="634560" y="3353929"/>
            <a:ext cx="5461440" cy="941846"/>
          </a:xfrm>
          <a:prstGeom prst="rect">
            <a:avLst/>
          </a:prstGeom>
          <a:solidFill>
            <a:srgbClr val="FFFF99"/>
          </a:solidFill>
          <a:ln w="9525">
            <a:solidFill>
              <a:schemeClr val="tx1"/>
            </a:solidFill>
            <a:miter lim="800000"/>
            <a:headEnd/>
            <a:tailEnd/>
          </a:ln>
        </p:spPr>
        <p:txBody>
          <a:bodyPr vert="horz" lIns="91440" tIns="45720" rIns="91440" bIns="45720" rtlCol="0">
            <a:noAutofit/>
          </a:bodyPr>
          <a:lstStyle>
            <a:defPPr>
              <a:defRPr lang="es-ES"/>
            </a:defPPr>
            <a:lvl1pPr marL="228600" indent="-228600" algn="just">
              <a:lnSpc>
                <a:spcPct val="90000"/>
              </a:lnSpc>
              <a:spcBef>
                <a:spcPts val="1000"/>
              </a:spcBef>
              <a:buFont typeface="Wingdings" panose="05000000000000000000" pitchFamily="2" charset="2"/>
              <a:buChar char="§"/>
              <a:defRPr sz="1600" b="1">
                <a:solidFill>
                  <a:srgbClr val="006600"/>
                </a:solidFill>
                <a:latin typeface="Trebuchet MS" panose="020B0603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dirty="0"/>
              <a:t>El aislamiento que ocasiona la orografía y la escasa productividad de los terrenos han convertido a este en un territorio predominantemente forestal y ganadero</a:t>
            </a:r>
          </a:p>
        </p:txBody>
      </p:sp>
      <p:sp>
        <p:nvSpPr>
          <p:cNvPr id="20" name="CuadroTexto 19">
            <a:extLst>
              <a:ext uri="{FF2B5EF4-FFF2-40B4-BE49-F238E27FC236}">
                <a16:creationId xmlns:a16="http://schemas.microsoft.com/office/drawing/2014/main" id="{5CABBE4C-5FE7-C111-49DA-F248DE761DE5}"/>
              </a:ext>
            </a:extLst>
          </p:cNvPr>
          <p:cNvSpPr txBox="1"/>
          <p:nvPr/>
        </p:nvSpPr>
        <p:spPr>
          <a:xfrm>
            <a:off x="3700463" y="4608129"/>
            <a:ext cx="2833687" cy="369332"/>
          </a:xfrm>
          <a:prstGeom prst="rect">
            <a:avLst/>
          </a:prstGeom>
          <a:solidFill>
            <a:schemeClr val="bg1"/>
          </a:solidFill>
          <a:ln>
            <a:solidFill>
              <a:schemeClr val="tx1"/>
            </a:solidFill>
          </a:ln>
        </p:spPr>
        <p:txBody>
          <a:bodyPr wrap="square">
            <a:spAutoFit/>
          </a:bodyPr>
          <a:lstStyle>
            <a:defPPr>
              <a:defRPr lang="es-ES"/>
            </a:defPPr>
            <a:lvl1pPr>
              <a:defRPr b="1">
                <a:solidFill>
                  <a:srgbClr val="006600"/>
                </a:solidFill>
                <a:latin typeface="Trebuchet MS" panose="020B0603020202020204" pitchFamily="34" charset="0"/>
              </a:defRPr>
            </a:lvl1pPr>
          </a:lstStyle>
          <a:p>
            <a:r>
              <a:rPr lang="es-ES" dirty="0"/>
              <a:t>Régimen de Propiedad</a:t>
            </a:r>
          </a:p>
        </p:txBody>
      </p:sp>
    </p:spTree>
    <p:extLst>
      <p:ext uri="{BB962C8B-B14F-4D97-AF65-F5344CB8AC3E}">
        <p14:creationId xmlns:p14="http://schemas.microsoft.com/office/powerpoint/2010/main" val="171945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0-#ppt_w/2"/>
                                          </p:val>
                                        </p:tav>
                                        <p:tav tm="100000">
                                          <p:val>
                                            <p:strVal val="#ppt_x"/>
                                          </p:val>
                                        </p:tav>
                                      </p:tavLst>
                                    </p:anim>
                                    <p:anim calcmode="lin" valueType="num">
                                      <p:cBhvr additive="base">
                                        <p:cTn id="12"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77E4E3B-3E21-1258-F3CE-9F4D8FAC32E1}"/>
              </a:ext>
            </a:extLst>
          </p:cNvPr>
          <p:cNvPicPr>
            <a:picLocks noChangeAspect="1"/>
          </p:cNvPicPr>
          <p:nvPr/>
        </p:nvPicPr>
        <p:blipFill>
          <a:blip r:embed="rId2" cstate="print"/>
          <a:stretch>
            <a:fillRect/>
          </a:stretch>
        </p:blipFill>
        <p:spPr>
          <a:xfrm>
            <a:off x="1226151" y="0"/>
            <a:ext cx="9765699" cy="6876307"/>
          </a:xfrm>
          <a:prstGeom prst="rect">
            <a:avLst/>
          </a:prstGeom>
        </p:spPr>
      </p:pic>
    </p:spTree>
    <p:extLst>
      <p:ext uri="{BB962C8B-B14F-4D97-AF65-F5344CB8AC3E}">
        <p14:creationId xmlns:p14="http://schemas.microsoft.com/office/powerpoint/2010/main" val="3699389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0A5FC97-CB3D-6C2D-5C49-6E94A34C5A1C}"/>
              </a:ext>
            </a:extLst>
          </p:cNvPr>
          <p:cNvPicPr>
            <a:picLocks noChangeAspect="1"/>
          </p:cNvPicPr>
          <p:nvPr/>
        </p:nvPicPr>
        <p:blipFill>
          <a:blip r:embed="rId2" cstate="print"/>
          <a:stretch>
            <a:fillRect/>
          </a:stretch>
        </p:blipFill>
        <p:spPr>
          <a:xfrm>
            <a:off x="1262215" y="-10244"/>
            <a:ext cx="9682009" cy="6868244"/>
          </a:xfrm>
          <a:prstGeom prst="rect">
            <a:avLst/>
          </a:prstGeom>
        </p:spPr>
      </p:pic>
    </p:spTree>
    <p:extLst>
      <p:ext uri="{BB962C8B-B14F-4D97-AF65-F5344CB8AC3E}">
        <p14:creationId xmlns:p14="http://schemas.microsoft.com/office/powerpoint/2010/main" val="2208519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4BDA11-B410-F870-52AC-F0EAD511794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CB2A9CE-6BCA-F3CF-E9E7-F72663F36D09}"/>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E9D8131A-F8F3-37B0-2E1D-442AE431917F}"/>
              </a:ext>
            </a:extLst>
          </p:cNvPr>
          <p:cNvPicPr>
            <a:picLocks noChangeAspect="1"/>
          </p:cNvPicPr>
          <p:nvPr/>
        </p:nvPicPr>
        <p:blipFill>
          <a:blip r:embed="rId2" cstate="print"/>
          <a:stretch>
            <a:fillRect/>
          </a:stretch>
        </p:blipFill>
        <p:spPr>
          <a:xfrm>
            <a:off x="1234388" y="0"/>
            <a:ext cx="9723223" cy="6858000"/>
          </a:xfrm>
          <a:prstGeom prst="rect">
            <a:avLst/>
          </a:prstGeom>
        </p:spPr>
      </p:pic>
    </p:spTree>
    <p:extLst>
      <p:ext uri="{BB962C8B-B14F-4D97-AF65-F5344CB8AC3E}">
        <p14:creationId xmlns:p14="http://schemas.microsoft.com/office/powerpoint/2010/main" val="144458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Un grupo de personas en un bosque&#10;&#10;Descripción generada automáticamente con confianza media">
            <a:extLst>
              <a:ext uri="{FF2B5EF4-FFF2-40B4-BE49-F238E27FC236}">
                <a16:creationId xmlns:a16="http://schemas.microsoft.com/office/drawing/2014/main" id="{B8A2F8AE-9D42-C00F-64A1-4C02343552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50" y="0"/>
            <a:ext cx="12192000" cy="6858000"/>
          </a:xfrm>
          <a:prstGeom prst="rect">
            <a:avLst/>
          </a:prstGeom>
        </p:spPr>
      </p:pic>
      <p:sp>
        <p:nvSpPr>
          <p:cNvPr id="2" name="Título 1"/>
          <p:cNvSpPr>
            <a:spLocks noGrp="1"/>
          </p:cNvSpPr>
          <p:nvPr>
            <p:ph type="title"/>
          </p:nvPr>
        </p:nvSpPr>
        <p:spPr>
          <a:xfrm>
            <a:off x="3048000" y="453938"/>
            <a:ext cx="6096000" cy="662782"/>
          </a:xfrm>
          <a:solidFill>
            <a:schemeClr val="accent4">
              <a:lumMod val="20000"/>
              <a:lumOff val="80000"/>
            </a:schemeClr>
          </a:solidFill>
          <a:ln>
            <a:solidFill>
              <a:schemeClr val="tx1"/>
            </a:solidFill>
          </a:ln>
        </p:spPr>
        <p:txBody>
          <a:bodyPr vert="horz" lIns="91440" tIns="45720" rIns="91440" bIns="45720" rtlCol="0" anchor="ctr">
            <a:normAutofit/>
          </a:bodyPr>
          <a:lstStyle/>
          <a:p>
            <a:pPr algn="ctr" eaLnBrk="0" hangingPunct="0">
              <a:spcBef>
                <a:spcPct val="50000"/>
              </a:spcBef>
            </a:pPr>
            <a:r>
              <a:rPr lang="es-ES" sz="2800" b="1" dirty="0">
                <a:solidFill>
                  <a:srgbClr val="006600"/>
                </a:solidFill>
                <a:latin typeface="Trebuchet MS" panose="020B0603020202020204" pitchFamily="34" charset="0"/>
                <a:ea typeface="+mn-ea"/>
                <a:cs typeface="+mn-cs"/>
              </a:rPr>
              <a:t>Usos y aprovechamientos</a:t>
            </a:r>
          </a:p>
        </p:txBody>
      </p:sp>
      <p:sp>
        <p:nvSpPr>
          <p:cNvPr id="3" name="Marcador de contenido 2"/>
          <p:cNvSpPr>
            <a:spLocks noGrp="1"/>
          </p:cNvSpPr>
          <p:nvPr>
            <p:ph idx="1"/>
          </p:nvPr>
        </p:nvSpPr>
        <p:spPr>
          <a:xfrm>
            <a:off x="857250" y="2747520"/>
            <a:ext cx="9469164" cy="610536"/>
          </a:xfrm>
          <a:solidFill>
            <a:srgbClr val="FFFF99"/>
          </a:solidFill>
          <a:ln w="9525">
            <a:solidFill>
              <a:schemeClr val="tx1"/>
            </a:solidFill>
            <a:miter lim="800000"/>
            <a:headEnd/>
            <a:tailEnd/>
          </a:ln>
        </p:spPr>
        <p:txBody>
          <a:bodyPr vert="horz" lIns="91440" tIns="45720" rIns="91440" bIns="45720" rtlCol="0">
            <a:noAutofit/>
          </a:bodyPr>
          <a:lstStyle/>
          <a:p>
            <a:pPr marL="0" indent="0">
              <a:buNone/>
            </a:pPr>
            <a:r>
              <a:rPr lang="es-ES" sz="2400" b="1" dirty="0">
                <a:solidFill>
                  <a:srgbClr val="006600"/>
                </a:solidFill>
                <a:latin typeface="Trebuchet MS" panose="020B0603020202020204" pitchFamily="34" charset="0"/>
              </a:rPr>
              <a:t>Corcho: 1.600 toneladas anuales 2,6 millones de euros</a:t>
            </a:r>
            <a:endParaRPr lang="es-ES_tradnl" altLang="es-ES" sz="2400" b="1" dirty="0">
              <a:solidFill>
                <a:srgbClr val="006600"/>
              </a:solidFill>
              <a:latin typeface="Trebuchet MS" panose="020B0603020202020204" pitchFamily="34" charset="0"/>
            </a:endParaRPr>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5" name="Marcador de contenido 2">
            <a:extLst>
              <a:ext uri="{FF2B5EF4-FFF2-40B4-BE49-F238E27FC236}">
                <a16:creationId xmlns:a16="http://schemas.microsoft.com/office/drawing/2014/main" id="{5194885E-77A9-5AAD-E1DC-17FD59E923F2}"/>
              </a:ext>
            </a:extLst>
          </p:cNvPr>
          <p:cNvSpPr txBox="1">
            <a:spLocks/>
          </p:cNvSpPr>
          <p:nvPr/>
        </p:nvSpPr>
        <p:spPr>
          <a:xfrm>
            <a:off x="853965" y="1277335"/>
            <a:ext cx="10515600" cy="1362075"/>
          </a:xfrm>
          <a:prstGeom prst="rect">
            <a:avLst/>
          </a:prstGeom>
          <a:solidFill>
            <a:srgbClr val="FFFF99"/>
          </a:solidFill>
          <a:ln w="9525">
            <a:solidFill>
              <a:schemeClr val="tx1"/>
            </a:solidFill>
            <a:miter lim="800000"/>
            <a:headEnd/>
            <a:tailEn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400" dirty="0">
                <a:solidFill>
                  <a:srgbClr val="006600"/>
                </a:solidFill>
                <a:latin typeface="Trebuchet MS" panose="020B0603020202020204" pitchFamily="34" charset="0"/>
              </a:rPr>
              <a:t>Actividad forestal tradicional importante y diversificada, sustentada por la extensa superficie forestal: </a:t>
            </a:r>
            <a:r>
              <a:rPr lang="es-ES" sz="2400" b="1" dirty="0">
                <a:solidFill>
                  <a:srgbClr val="006600"/>
                </a:solidFill>
                <a:latin typeface="Trebuchet MS" panose="020B0603020202020204" pitchFamily="34" charset="0"/>
              </a:rPr>
              <a:t>saca del corcho</a:t>
            </a:r>
            <a:r>
              <a:rPr lang="es-ES" sz="2400" dirty="0">
                <a:solidFill>
                  <a:srgbClr val="006600"/>
                </a:solidFill>
                <a:latin typeface="Trebuchet MS" panose="020B0603020202020204" pitchFamily="34" charset="0"/>
              </a:rPr>
              <a:t>, la </a:t>
            </a:r>
            <a:r>
              <a:rPr lang="es-ES" sz="2400" b="1" dirty="0">
                <a:solidFill>
                  <a:srgbClr val="006600"/>
                </a:solidFill>
                <a:latin typeface="Trebuchet MS" panose="020B0603020202020204" pitchFamily="34" charset="0"/>
              </a:rPr>
              <a:t>apicultura</a:t>
            </a:r>
            <a:r>
              <a:rPr lang="es-ES" sz="2400" dirty="0">
                <a:solidFill>
                  <a:srgbClr val="006600"/>
                </a:solidFill>
                <a:latin typeface="Trebuchet MS" panose="020B0603020202020204" pitchFamily="34" charset="0"/>
              </a:rPr>
              <a:t>, los </a:t>
            </a:r>
            <a:r>
              <a:rPr lang="es-ES" sz="2400" b="1" dirty="0">
                <a:solidFill>
                  <a:srgbClr val="006600"/>
                </a:solidFill>
                <a:latin typeface="Trebuchet MS" panose="020B0603020202020204" pitchFamily="34" charset="0"/>
              </a:rPr>
              <a:t>pastos</a:t>
            </a:r>
            <a:r>
              <a:rPr lang="es-ES" sz="2400" dirty="0">
                <a:solidFill>
                  <a:srgbClr val="006600"/>
                </a:solidFill>
                <a:latin typeface="Trebuchet MS" panose="020B0603020202020204" pitchFamily="34" charset="0"/>
              </a:rPr>
              <a:t>, la </a:t>
            </a:r>
            <a:r>
              <a:rPr lang="es-ES" sz="2400" b="1" dirty="0">
                <a:solidFill>
                  <a:srgbClr val="006600"/>
                </a:solidFill>
                <a:latin typeface="Trebuchet MS" panose="020B0603020202020204" pitchFamily="34" charset="0"/>
              </a:rPr>
              <a:t>recogida de piña</a:t>
            </a:r>
            <a:r>
              <a:rPr lang="es-ES" sz="2400" dirty="0">
                <a:solidFill>
                  <a:srgbClr val="006600"/>
                </a:solidFill>
                <a:latin typeface="Trebuchet MS" panose="020B0603020202020204" pitchFamily="34" charset="0"/>
              </a:rPr>
              <a:t>, la obtención de </a:t>
            </a:r>
            <a:r>
              <a:rPr lang="es-ES" sz="2400" b="1" dirty="0">
                <a:solidFill>
                  <a:srgbClr val="006600"/>
                </a:solidFill>
                <a:latin typeface="Trebuchet MS" panose="020B0603020202020204" pitchFamily="34" charset="0"/>
              </a:rPr>
              <a:t>leñas de </a:t>
            </a:r>
            <a:r>
              <a:rPr lang="es-ES" sz="2400" b="1" dirty="0" err="1">
                <a:solidFill>
                  <a:srgbClr val="006600"/>
                </a:solidFill>
                <a:latin typeface="Trebuchet MS" panose="020B0603020202020204" pitchFamily="34" charset="0"/>
              </a:rPr>
              <a:t>quercíneas</a:t>
            </a:r>
            <a:r>
              <a:rPr lang="es-ES" sz="2400" b="1" dirty="0">
                <a:solidFill>
                  <a:srgbClr val="006600"/>
                </a:solidFill>
                <a:latin typeface="Trebuchet MS" panose="020B0603020202020204" pitchFamily="34" charset="0"/>
              </a:rPr>
              <a:t> </a:t>
            </a:r>
            <a:r>
              <a:rPr lang="es-ES" sz="2400" dirty="0">
                <a:solidFill>
                  <a:srgbClr val="006600"/>
                </a:solidFill>
                <a:latin typeface="Trebuchet MS" panose="020B0603020202020204" pitchFamily="34" charset="0"/>
              </a:rPr>
              <a:t>y la recogida de </a:t>
            </a:r>
            <a:r>
              <a:rPr lang="es-ES" sz="2400" b="1" dirty="0">
                <a:solidFill>
                  <a:srgbClr val="006600"/>
                </a:solidFill>
                <a:latin typeface="Trebuchet MS" panose="020B0603020202020204" pitchFamily="34" charset="0"/>
              </a:rPr>
              <a:t>plantas aromáticas o medicinales</a:t>
            </a:r>
            <a:r>
              <a:rPr lang="es-ES" sz="2400" dirty="0">
                <a:solidFill>
                  <a:srgbClr val="006600"/>
                </a:solidFill>
                <a:latin typeface="Trebuchet MS" panose="020B0603020202020204" pitchFamily="34" charset="0"/>
              </a:rPr>
              <a:t>.</a:t>
            </a:r>
            <a:endParaRPr lang="es-ES_tradnl" altLang="es-ES" sz="2400" dirty="0">
              <a:solidFill>
                <a:srgbClr val="006600"/>
              </a:solidFill>
              <a:latin typeface="Trebuchet MS" panose="020B0603020202020204" pitchFamily="34" charset="0"/>
            </a:endParaRPr>
          </a:p>
        </p:txBody>
      </p:sp>
      <p:sp>
        <p:nvSpPr>
          <p:cNvPr id="7" name="Marcador de contenido 2">
            <a:extLst>
              <a:ext uri="{FF2B5EF4-FFF2-40B4-BE49-F238E27FC236}">
                <a16:creationId xmlns:a16="http://schemas.microsoft.com/office/drawing/2014/main" id="{BAF33171-37FF-E55D-7BA4-529376311E7A}"/>
              </a:ext>
            </a:extLst>
          </p:cNvPr>
          <p:cNvSpPr txBox="1">
            <a:spLocks/>
          </p:cNvSpPr>
          <p:nvPr/>
        </p:nvSpPr>
        <p:spPr>
          <a:xfrm>
            <a:off x="857250" y="3650424"/>
            <a:ext cx="10620375" cy="1013214"/>
          </a:xfrm>
          <a:prstGeom prst="rect">
            <a:avLst/>
          </a:prstGeom>
          <a:solidFill>
            <a:srgbClr val="FFFF99"/>
          </a:solidFill>
          <a:ln w="9525">
            <a:solidFill>
              <a:schemeClr val="tx1"/>
            </a:solidFill>
            <a:miter lim="800000"/>
            <a:headEnd/>
            <a:tailEn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b="1" dirty="0">
                <a:solidFill>
                  <a:srgbClr val="006600"/>
                </a:solidFill>
                <a:latin typeface="Trebuchet MS" panose="020B0603020202020204" pitchFamily="34" charset="0"/>
              </a:rPr>
              <a:t>Caza</a:t>
            </a:r>
            <a:r>
              <a:rPr lang="es-ES" sz="2400" dirty="0">
                <a:solidFill>
                  <a:srgbClr val="006600"/>
                </a:solidFill>
                <a:latin typeface="Trebuchet MS" panose="020B0603020202020204" pitchFamily="34" charset="0"/>
              </a:rPr>
              <a:t>: 91% de la superficie del Parque Natural tiene aprovechamiento</a:t>
            </a:r>
          </a:p>
          <a:p>
            <a:pPr marL="0" indent="0">
              <a:buNone/>
            </a:pPr>
            <a:r>
              <a:rPr lang="es-ES" sz="2400" dirty="0">
                <a:solidFill>
                  <a:srgbClr val="006600"/>
                </a:solidFill>
                <a:latin typeface="Trebuchet MS" panose="020B0603020202020204" pitchFamily="34" charset="0"/>
              </a:rPr>
              <a:t>cinegético de caza mayor (casi 55.000 ha).</a:t>
            </a:r>
            <a:endParaRPr lang="es-ES_tradnl" altLang="es-ES" sz="2400" dirty="0">
              <a:solidFill>
                <a:srgbClr val="006600"/>
              </a:solidFill>
              <a:latin typeface="Trebuchet MS" panose="020B0603020202020204" pitchFamily="34" charset="0"/>
            </a:endParaRPr>
          </a:p>
        </p:txBody>
      </p:sp>
      <p:sp>
        <p:nvSpPr>
          <p:cNvPr id="8" name="Marcador de contenido 2">
            <a:extLst>
              <a:ext uri="{FF2B5EF4-FFF2-40B4-BE49-F238E27FC236}">
                <a16:creationId xmlns:a16="http://schemas.microsoft.com/office/drawing/2014/main" id="{9C3FEFA5-DABC-0C96-51A2-8A2084F066A8}"/>
              </a:ext>
            </a:extLst>
          </p:cNvPr>
          <p:cNvSpPr txBox="1">
            <a:spLocks/>
          </p:cNvSpPr>
          <p:nvPr/>
        </p:nvSpPr>
        <p:spPr>
          <a:xfrm>
            <a:off x="838200" y="4873937"/>
            <a:ext cx="10620375" cy="1013214"/>
          </a:xfrm>
          <a:prstGeom prst="rect">
            <a:avLst/>
          </a:prstGeom>
          <a:solidFill>
            <a:srgbClr val="FFFF99"/>
          </a:solidFill>
          <a:ln w="9525">
            <a:solidFill>
              <a:schemeClr val="tx1"/>
            </a:solidFill>
            <a:miter lim="800000"/>
            <a:headEnd/>
            <a:tailEn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400" b="1" dirty="0">
                <a:solidFill>
                  <a:srgbClr val="006600"/>
                </a:solidFill>
                <a:latin typeface="Trebuchet MS" panose="020B0603020202020204" pitchFamily="34" charset="0"/>
              </a:rPr>
              <a:t> 63 Cotos </a:t>
            </a:r>
            <a:r>
              <a:rPr lang="es-ES" sz="2400" dirty="0">
                <a:solidFill>
                  <a:srgbClr val="006600"/>
                </a:solidFill>
                <a:latin typeface="Trebuchet MS" panose="020B0603020202020204" pitchFamily="34" charset="0"/>
              </a:rPr>
              <a:t>en</a:t>
            </a:r>
            <a:r>
              <a:rPr lang="es-ES" sz="2400" b="1" dirty="0">
                <a:solidFill>
                  <a:srgbClr val="006600"/>
                </a:solidFill>
                <a:latin typeface="Trebuchet MS" panose="020B0603020202020204" pitchFamily="34" charset="0"/>
              </a:rPr>
              <a:t> </a:t>
            </a:r>
            <a:r>
              <a:rPr lang="es-ES_tradnl" altLang="es-ES" sz="2400" b="1" dirty="0">
                <a:solidFill>
                  <a:srgbClr val="006600"/>
                </a:solidFill>
                <a:latin typeface="Trebuchet MS" panose="020B0603020202020204" pitchFamily="34" charset="0"/>
              </a:rPr>
              <a:t>59.650: 946 hectáreas de media.</a:t>
            </a:r>
          </a:p>
          <a:p>
            <a:pPr marL="0" indent="0">
              <a:buNone/>
            </a:pPr>
            <a:r>
              <a:rPr lang="es-ES_tradnl" sz="2400" dirty="0">
                <a:solidFill>
                  <a:srgbClr val="006600"/>
                </a:solidFill>
                <a:latin typeface="Trebuchet MS" panose="020B0603020202020204" pitchFamily="34" charset="0"/>
              </a:rPr>
              <a:t>Todos los de Caza mayor menos 2 con cercado cinegético de gestión.</a:t>
            </a:r>
            <a:r>
              <a:rPr lang="es-ES" sz="2400" dirty="0">
                <a:solidFill>
                  <a:srgbClr val="006600"/>
                </a:solidFill>
                <a:latin typeface="Trebuchet MS" panose="020B0603020202020204" pitchFamily="34" charset="0"/>
              </a:rPr>
              <a:t> </a:t>
            </a:r>
            <a:endParaRPr lang="es-ES_tradnl" altLang="es-ES" sz="2400" dirty="0">
              <a:solidFill>
                <a:srgbClr val="006600"/>
              </a:solidFill>
              <a:latin typeface="Trebuchet MS" panose="020B0603020202020204" pitchFamily="34" charset="0"/>
            </a:endParaRPr>
          </a:p>
        </p:txBody>
      </p:sp>
      <p:sp>
        <p:nvSpPr>
          <p:cNvPr id="9" name="8 Rectángulo"/>
          <p:cNvSpPr/>
          <p:nvPr/>
        </p:nvSpPr>
        <p:spPr>
          <a:xfrm>
            <a:off x="914400" y="6177314"/>
            <a:ext cx="10089931" cy="475734"/>
          </a:xfrm>
          <a:prstGeom prst="rect">
            <a:avLst/>
          </a:prstGeom>
          <a:solidFill>
            <a:srgbClr val="FFFF99"/>
          </a:solidFill>
          <a:ln w="9525">
            <a:solidFill>
              <a:schemeClr val="tx1"/>
            </a:solidFill>
            <a:miter lim="800000"/>
            <a:headEnd/>
            <a:tailEnd/>
          </a:ln>
        </p:spPr>
        <p:txBody>
          <a:bodyPr vert="horz" lIns="91440" tIns="45720" rIns="91440" bIns="45720" rtlCol="0">
            <a:noAutofit/>
          </a:bodyPr>
          <a:lstStyle/>
          <a:p>
            <a:pPr>
              <a:lnSpc>
                <a:spcPct val="90000"/>
              </a:lnSpc>
              <a:spcBef>
                <a:spcPts val="1000"/>
              </a:spcBef>
              <a:buFont typeface="Arial" panose="020B0604020202020204" pitchFamily="34" charset="0"/>
            </a:pPr>
            <a:r>
              <a:rPr lang="es-ES_tradnl" altLang="es-ES" sz="2400" b="1" dirty="0">
                <a:solidFill>
                  <a:srgbClr val="006600"/>
                </a:solidFill>
                <a:latin typeface="Trebuchet MS" panose="020B0603020202020204" pitchFamily="34" charset="0"/>
              </a:rPr>
              <a:t>USO PÚBLICO Actividades y Turismo vinculado a los valores naturales </a:t>
            </a:r>
          </a:p>
        </p:txBody>
      </p:sp>
    </p:spTree>
    <p:extLst>
      <p:ext uri="{BB962C8B-B14F-4D97-AF65-F5344CB8AC3E}">
        <p14:creationId xmlns:p14="http://schemas.microsoft.com/office/powerpoint/2010/main" val="75911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Mapa&#10;&#10;Descripción generada automáticamente">
            <a:extLst>
              <a:ext uri="{FF2B5EF4-FFF2-40B4-BE49-F238E27FC236}">
                <a16:creationId xmlns:a16="http://schemas.microsoft.com/office/drawing/2014/main" id="{12060713-84C4-48B1-0E4D-DE4A701269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3783944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descr="Vista de una montaña&#10;&#10;Descripción generada automáticamente">
            <a:extLst>
              <a:ext uri="{FF2B5EF4-FFF2-40B4-BE49-F238E27FC236}">
                <a16:creationId xmlns:a16="http://schemas.microsoft.com/office/drawing/2014/main" id="{D49AA9D2-D199-DD78-A773-79D7A2A362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99"/>
          </a:solidFill>
          <a:ln w="9525">
            <a:solidFill>
              <a:schemeClr val="tx1"/>
            </a:solidFill>
            <a:miter lim="800000"/>
            <a:headEnd/>
            <a:tailEnd/>
          </a:ln>
        </p:spPr>
      </p:pic>
      <p:sp>
        <p:nvSpPr>
          <p:cNvPr id="2" name="Título 1"/>
          <p:cNvSpPr>
            <a:spLocks noGrp="1"/>
          </p:cNvSpPr>
          <p:nvPr>
            <p:ph type="title"/>
          </p:nvPr>
        </p:nvSpPr>
        <p:spPr>
          <a:xfrm>
            <a:off x="654342" y="97272"/>
            <a:ext cx="10620462" cy="916620"/>
          </a:xfrm>
          <a:solidFill>
            <a:schemeClr val="accent4">
              <a:lumMod val="20000"/>
              <a:lumOff val="80000"/>
            </a:schemeClr>
          </a:solidFill>
          <a:ln>
            <a:solidFill>
              <a:schemeClr val="tx1"/>
            </a:solidFill>
          </a:ln>
        </p:spPr>
        <p:txBody>
          <a:bodyPr>
            <a:noAutofit/>
          </a:bodyPr>
          <a:lstStyle/>
          <a:p>
            <a:pPr algn="ctr"/>
            <a:r>
              <a:rPr lang="es-ES" sz="3200" b="1" dirty="0">
                <a:solidFill>
                  <a:srgbClr val="80AF33"/>
                </a:solidFill>
              </a:rPr>
              <a:t>Valores Ambientales E.N.P. SEIRRA DE HORNACHUELOS</a:t>
            </a:r>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pic>
        <p:nvPicPr>
          <p:cNvPr id="9" name="Imagen 8">
            <a:extLst>
              <a:ext uri="{FF2B5EF4-FFF2-40B4-BE49-F238E27FC236}">
                <a16:creationId xmlns:a16="http://schemas.microsoft.com/office/drawing/2014/main" id="{177E992E-12D7-382C-7976-3855B0E3BB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sp>
        <p:nvSpPr>
          <p:cNvPr id="13" name="CuadroTexto 12">
            <a:extLst>
              <a:ext uri="{FF2B5EF4-FFF2-40B4-BE49-F238E27FC236}">
                <a16:creationId xmlns:a16="http://schemas.microsoft.com/office/drawing/2014/main" id="{EB381153-0CE9-80D6-6CEF-92BF160C5B9C}"/>
              </a:ext>
            </a:extLst>
          </p:cNvPr>
          <p:cNvSpPr txBox="1"/>
          <p:nvPr/>
        </p:nvSpPr>
        <p:spPr>
          <a:xfrm>
            <a:off x="558358" y="1342997"/>
            <a:ext cx="3670742" cy="369332"/>
          </a:xfrm>
          <a:prstGeom prst="rect">
            <a:avLst/>
          </a:prstGeom>
          <a:solidFill>
            <a:schemeClr val="bg1"/>
          </a:solidFill>
          <a:ln>
            <a:solidFill>
              <a:schemeClr val="tx1"/>
            </a:solidFill>
          </a:ln>
        </p:spPr>
        <p:txBody>
          <a:bodyPr wrap="square">
            <a:spAutoFit/>
          </a:bodyPr>
          <a:lstStyle/>
          <a:p>
            <a:r>
              <a:rPr lang="es-ES" b="1" dirty="0">
                <a:solidFill>
                  <a:srgbClr val="006600"/>
                </a:solidFill>
                <a:latin typeface="Trebuchet MS" panose="020B0603020202020204" pitchFamily="34" charset="0"/>
              </a:rPr>
              <a:t>Vegetación y flora relevante: </a:t>
            </a:r>
          </a:p>
        </p:txBody>
      </p:sp>
      <p:sp>
        <p:nvSpPr>
          <p:cNvPr id="15" name="CuadroTexto 14">
            <a:extLst>
              <a:ext uri="{FF2B5EF4-FFF2-40B4-BE49-F238E27FC236}">
                <a16:creationId xmlns:a16="http://schemas.microsoft.com/office/drawing/2014/main" id="{4EFADF18-0E4B-2CAA-A46F-22E3D8402F16}"/>
              </a:ext>
            </a:extLst>
          </p:cNvPr>
          <p:cNvSpPr txBox="1"/>
          <p:nvPr/>
        </p:nvSpPr>
        <p:spPr>
          <a:xfrm>
            <a:off x="558360" y="1903949"/>
            <a:ext cx="10875834" cy="830997"/>
          </a:xfrm>
          <a:prstGeom prst="rect">
            <a:avLst/>
          </a:prstGeom>
          <a:solidFill>
            <a:srgbClr val="FFFF99"/>
          </a:solidFill>
          <a:ln w="9525">
            <a:solidFill>
              <a:schemeClr val="tx1"/>
            </a:solidFill>
            <a:miter lim="800000"/>
            <a:headEnd/>
            <a:tailEnd/>
          </a:ln>
        </p:spPr>
        <p:txBody>
          <a:bodyPr wrap="square">
            <a:spAutoFit/>
          </a:bodyPr>
          <a:lstStyle>
            <a:defPPr>
              <a:defRPr lang="es-ES"/>
            </a:defPPr>
            <a:lvl1pPr algn="ctr" eaLnBrk="0" hangingPunct="0">
              <a:spcBef>
                <a:spcPct val="50000"/>
              </a:spcBef>
              <a:defRPr sz="2000" b="1">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just"/>
            <a:r>
              <a:rPr lang="es-ES" sz="1600" dirty="0"/>
              <a:t>Bosque esclerófilo mediterráneo</a:t>
            </a:r>
            <a:r>
              <a:rPr lang="es-ES" sz="1600" b="0" dirty="0"/>
              <a:t>, con gran extensión de comunidades florísticas con una importante presencia de </a:t>
            </a:r>
            <a:r>
              <a:rPr lang="es-ES" sz="1600" dirty="0"/>
              <a:t>matorral mediterráneo</a:t>
            </a:r>
            <a:r>
              <a:rPr lang="es-ES" sz="1600" b="0" dirty="0"/>
              <a:t>, acompañado por un </a:t>
            </a:r>
            <a:r>
              <a:rPr lang="es-ES" sz="1600" dirty="0"/>
              <a:t>estrato arbóreo </a:t>
            </a:r>
            <a:r>
              <a:rPr lang="es-ES" sz="1600" b="0" dirty="0"/>
              <a:t>más o menos laxo, normalmente constituido por </a:t>
            </a:r>
            <a:r>
              <a:rPr lang="es-ES" sz="1600" dirty="0" err="1"/>
              <a:t>quercíneas</a:t>
            </a:r>
            <a:r>
              <a:rPr lang="es-ES" sz="1600" b="0" dirty="0"/>
              <a:t>. </a:t>
            </a:r>
          </a:p>
        </p:txBody>
      </p:sp>
      <p:sp>
        <p:nvSpPr>
          <p:cNvPr id="17" name="CuadroTexto 16">
            <a:extLst>
              <a:ext uri="{FF2B5EF4-FFF2-40B4-BE49-F238E27FC236}">
                <a16:creationId xmlns:a16="http://schemas.microsoft.com/office/drawing/2014/main" id="{1AD9F82E-3BEF-6DD7-2B70-66567D24AE7B}"/>
              </a:ext>
            </a:extLst>
          </p:cNvPr>
          <p:cNvSpPr txBox="1"/>
          <p:nvPr/>
        </p:nvSpPr>
        <p:spPr>
          <a:xfrm>
            <a:off x="558357" y="2873981"/>
            <a:ext cx="11354007" cy="338554"/>
          </a:xfrm>
          <a:prstGeom prst="rect">
            <a:avLst/>
          </a:prstGeom>
          <a:solidFill>
            <a:srgbClr val="FFFF99"/>
          </a:solidFill>
          <a:ln w="9525">
            <a:solidFill>
              <a:schemeClr val="tx1"/>
            </a:solidFill>
            <a:miter lim="800000"/>
            <a:headEnd/>
            <a:tailEnd/>
          </a:ln>
        </p:spPr>
        <p:txBody>
          <a:bodyPr wrap="square">
            <a:spAutoFit/>
          </a:bodyPr>
          <a:lstStyle>
            <a:defPPr>
              <a:defRPr lang="es-ES"/>
            </a:defPPr>
            <a:lvl1pPr algn="just" eaLnBrk="0" hangingPunct="0">
              <a:spcBef>
                <a:spcPct val="50000"/>
              </a:spcBef>
              <a:defRPr sz="1600" b="1">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r>
              <a:rPr lang="es-ES" dirty="0"/>
              <a:t>Formación arbustiva</a:t>
            </a:r>
            <a:r>
              <a:rPr lang="es-ES" b="0" dirty="0"/>
              <a:t> común son los </a:t>
            </a:r>
            <a:r>
              <a:rPr lang="es-ES" dirty="0"/>
              <a:t>jarales y lo aulagares</a:t>
            </a:r>
            <a:r>
              <a:rPr lang="es-ES" b="0" dirty="0"/>
              <a:t>, con abundante presencia de </a:t>
            </a:r>
            <a:r>
              <a:rPr lang="es-ES" dirty="0"/>
              <a:t>jara de estepa </a:t>
            </a:r>
            <a:r>
              <a:rPr lang="es-ES" b="0" dirty="0"/>
              <a:t>(</a:t>
            </a:r>
            <a:r>
              <a:rPr lang="es-ES" b="0" i="1" dirty="0" err="1"/>
              <a:t>Cistus</a:t>
            </a:r>
            <a:r>
              <a:rPr lang="es-ES" b="0" i="1" dirty="0"/>
              <a:t> </a:t>
            </a:r>
            <a:r>
              <a:rPr lang="es-ES" b="0" i="1" dirty="0" err="1"/>
              <a:t>albidus</a:t>
            </a:r>
            <a:r>
              <a:rPr lang="es-ES" b="0" dirty="0"/>
              <a:t>) </a:t>
            </a:r>
          </a:p>
        </p:txBody>
      </p:sp>
      <p:sp>
        <p:nvSpPr>
          <p:cNvPr id="19" name="CuadroTexto 18">
            <a:extLst>
              <a:ext uri="{FF2B5EF4-FFF2-40B4-BE49-F238E27FC236}">
                <a16:creationId xmlns:a16="http://schemas.microsoft.com/office/drawing/2014/main" id="{E08B3056-C6CA-5489-69B2-3F04265BD38B}"/>
              </a:ext>
            </a:extLst>
          </p:cNvPr>
          <p:cNvSpPr txBox="1"/>
          <p:nvPr/>
        </p:nvSpPr>
        <p:spPr>
          <a:xfrm>
            <a:off x="558356" y="3451111"/>
            <a:ext cx="11354007" cy="584775"/>
          </a:xfrm>
          <a:prstGeom prst="rect">
            <a:avLst/>
          </a:prstGeom>
          <a:solidFill>
            <a:srgbClr val="FFFF99"/>
          </a:solidFill>
          <a:ln w="9525">
            <a:solidFill>
              <a:schemeClr val="tx1"/>
            </a:solidFill>
            <a:miter lim="800000"/>
            <a:headEnd/>
            <a:tailEnd/>
          </a:ln>
        </p:spPr>
        <p:txBody>
          <a:bodyPr wrap="square">
            <a:spAutoFit/>
          </a:bodyPr>
          <a:lstStyle>
            <a:defPPr>
              <a:defRPr lang="es-ES"/>
            </a:defPPr>
            <a:lvl1pPr algn="just" eaLnBrk="0" hangingPunct="0">
              <a:spcBef>
                <a:spcPct val="50000"/>
              </a:spcBef>
              <a:defRPr sz="1600" b="1">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r>
              <a:rPr lang="es-ES" dirty="0"/>
              <a:t>Dehesas</a:t>
            </a:r>
            <a:r>
              <a:rPr lang="es-ES" b="0" dirty="0"/>
              <a:t> constituidas por formaciones de </a:t>
            </a:r>
            <a:r>
              <a:rPr lang="es-ES" dirty="0"/>
              <a:t>encinas y de alcornoques</a:t>
            </a:r>
            <a:r>
              <a:rPr lang="es-ES" b="0" dirty="0"/>
              <a:t>. Otro tipo de arbolado es el </a:t>
            </a:r>
            <a:r>
              <a:rPr lang="es-ES" dirty="0"/>
              <a:t>acebuche</a:t>
            </a:r>
            <a:r>
              <a:rPr lang="es-ES" b="0" dirty="0"/>
              <a:t> (</a:t>
            </a:r>
            <a:r>
              <a:rPr lang="es-ES" b="0" i="1" dirty="0"/>
              <a:t>Olea </a:t>
            </a:r>
            <a:r>
              <a:rPr lang="es-ES" b="0" i="1" dirty="0" err="1"/>
              <a:t>europaea</a:t>
            </a:r>
            <a:r>
              <a:rPr lang="es-ES" b="0" i="1" dirty="0"/>
              <a:t> </a:t>
            </a:r>
            <a:r>
              <a:rPr lang="es-ES" b="0" i="1" dirty="0" err="1"/>
              <a:t>var</a:t>
            </a:r>
            <a:r>
              <a:rPr lang="es-ES" b="0" i="1" dirty="0"/>
              <a:t>. </a:t>
            </a:r>
            <a:r>
              <a:rPr lang="es-ES" b="0" i="1" dirty="0" err="1"/>
              <a:t>Sylvestris</a:t>
            </a:r>
            <a:r>
              <a:rPr lang="es-ES" b="0" dirty="0"/>
              <a:t>). </a:t>
            </a:r>
          </a:p>
        </p:txBody>
      </p:sp>
      <p:sp>
        <p:nvSpPr>
          <p:cNvPr id="21" name="CuadroTexto 20">
            <a:extLst>
              <a:ext uri="{FF2B5EF4-FFF2-40B4-BE49-F238E27FC236}">
                <a16:creationId xmlns:a16="http://schemas.microsoft.com/office/drawing/2014/main" id="{FB3BB63C-0701-AC94-B2AD-0016841B2327}"/>
              </a:ext>
            </a:extLst>
          </p:cNvPr>
          <p:cNvSpPr txBox="1"/>
          <p:nvPr/>
        </p:nvSpPr>
        <p:spPr>
          <a:xfrm>
            <a:off x="558356" y="4242578"/>
            <a:ext cx="2080069" cy="369332"/>
          </a:xfrm>
          <a:prstGeom prst="rect">
            <a:avLst/>
          </a:prstGeom>
          <a:solidFill>
            <a:schemeClr val="bg1"/>
          </a:solidFill>
          <a:ln>
            <a:solidFill>
              <a:schemeClr val="tx1"/>
            </a:solidFill>
          </a:ln>
        </p:spPr>
        <p:txBody>
          <a:bodyPr wrap="square">
            <a:spAutoFit/>
          </a:bodyPr>
          <a:lstStyle>
            <a:defPPr>
              <a:defRPr lang="es-ES"/>
            </a:defPPr>
            <a:lvl1pPr>
              <a:defRPr b="1">
                <a:solidFill>
                  <a:srgbClr val="006600"/>
                </a:solidFill>
                <a:latin typeface="Trebuchet MS" panose="020B0603020202020204" pitchFamily="34" charset="0"/>
              </a:defRPr>
            </a:lvl1pPr>
          </a:lstStyle>
          <a:p>
            <a:r>
              <a:rPr lang="es-ES" dirty="0"/>
              <a:t>Fauna relevante: </a:t>
            </a:r>
          </a:p>
        </p:txBody>
      </p:sp>
      <p:sp>
        <p:nvSpPr>
          <p:cNvPr id="23" name="CuadroTexto 22">
            <a:extLst>
              <a:ext uri="{FF2B5EF4-FFF2-40B4-BE49-F238E27FC236}">
                <a16:creationId xmlns:a16="http://schemas.microsoft.com/office/drawing/2014/main" id="{0FD93B83-8741-0464-A379-2B0D19433D24}"/>
              </a:ext>
            </a:extLst>
          </p:cNvPr>
          <p:cNvSpPr txBox="1"/>
          <p:nvPr/>
        </p:nvSpPr>
        <p:spPr>
          <a:xfrm>
            <a:off x="558356" y="4782040"/>
            <a:ext cx="10259737" cy="338554"/>
          </a:xfrm>
          <a:prstGeom prst="rect">
            <a:avLst/>
          </a:prstGeom>
          <a:solidFill>
            <a:srgbClr val="FFFF99"/>
          </a:solidFill>
          <a:ln w="9525">
            <a:solidFill>
              <a:schemeClr val="tx1"/>
            </a:solidFill>
            <a:miter lim="800000"/>
            <a:headEnd/>
            <a:tailEnd/>
          </a:ln>
        </p:spPr>
        <p:txBody>
          <a:bodyPr wrap="square">
            <a:spAutoFit/>
          </a:bodyPr>
          <a:lstStyle>
            <a:defPPr>
              <a:defRPr lang="es-ES"/>
            </a:defPPr>
            <a:lvl1pPr algn="just" eaLnBrk="0" hangingPunct="0">
              <a:spcBef>
                <a:spcPct val="50000"/>
              </a:spcBef>
              <a:defRPr sz="1600" b="1">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r>
              <a:rPr lang="es-ES" b="0" dirty="0"/>
              <a:t>Especie en peligro de extinción: </a:t>
            </a:r>
            <a:r>
              <a:rPr lang="pt-BR" dirty="0" err="1"/>
              <a:t>águila</a:t>
            </a:r>
            <a:r>
              <a:rPr lang="pt-BR" dirty="0"/>
              <a:t> imperial ibérica </a:t>
            </a:r>
            <a:r>
              <a:rPr lang="pt-BR" b="0" dirty="0"/>
              <a:t>(</a:t>
            </a:r>
            <a:r>
              <a:rPr lang="pt-BR" b="0" i="1" dirty="0"/>
              <a:t>Aquila </a:t>
            </a:r>
            <a:r>
              <a:rPr lang="pt-BR" b="0" i="1" dirty="0" err="1"/>
              <a:t>adalberti</a:t>
            </a:r>
            <a:r>
              <a:rPr lang="pt-BR" b="0" dirty="0"/>
              <a:t>) y </a:t>
            </a:r>
            <a:r>
              <a:rPr lang="es-ES" dirty="0"/>
              <a:t>cigüeña negra </a:t>
            </a:r>
            <a:r>
              <a:rPr lang="es-ES" b="0" dirty="0"/>
              <a:t>(</a:t>
            </a:r>
            <a:r>
              <a:rPr lang="es-ES" b="0" i="1" dirty="0" err="1"/>
              <a:t>Ciconia</a:t>
            </a:r>
            <a:r>
              <a:rPr lang="es-ES" b="0" i="1" dirty="0"/>
              <a:t> </a:t>
            </a:r>
            <a:r>
              <a:rPr lang="es-ES" b="0" i="1" dirty="0" err="1"/>
              <a:t>nigra</a:t>
            </a:r>
            <a:r>
              <a:rPr lang="es-ES" b="0" dirty="0"/>
              <a:t>) </a:t>
            </a:r>
            <a:r>
              <a:rPr lang="pt-BR" b="0" dirty="0"/>
              <a:t> </a:t>
            </a:r>
            <a:r>
              <a:rPr lang="es-ES" b="0" dirty="0"/>
              <a:t> </a:t>
            </a:r>
          </a:p>
        </p:txBody>
      </p:sp>
      <p:sp>
        <p:nvSpPr>
          <p:cNvPr id="25" name="CuadroTexto 24">
            <a:extLst>
              <a:ext uri="{FF2B5EF4-FFF2-40B4-BE49-F238E27FC236}">
                <a16:creationId xmlns:a16="http://schemas.microsoft.com/office/drawing/2014/main" id="{32DED22C-7CBE-B009-C30C-F91A3AC3E515}"/>
              </a:ext>
            </a:extLst>
          </p:cNvPr>
          <p:cNvSpPr txBox="1"/>
          <p:nvPr/>
        </p:nvSpPr>
        <p:spPr>
          <a:xfrm>
            <a:off x="558355" y="5331658"/>
            <a:ext cx="10259738" cy="338554"/>
          </a:xfrm>
          <a:prstGeom prst="rect">
            <a:avLst/>
          </a:prstGeom>
          <a:solidFill>
            <a:srgbClr val="FFFF99"/>
          </a:solidFill>
          <a:ln w="9525">
            <a:solidFill>
              <a:schemeClr val="tx1"/>
            </a:solidFill>
            <a:miter lim="800000"/>
            <a:headEnd/>
            <a:tailEnd/>
          </a:ln>
        </p:spPr>
        <p:txBody>
          <a:bodyPr wrap="square">
            <a:spAutoFit/>
          </a:bodyPr>
          <a:lstStyle>
            <a:defPPr>
              <a:defRPr lang="es-ES"/>
            </a:defPPr>
            <a:lvl1pPr algn="just" eaLnBrk="0" hangingPunct="0">
              <a:spcBef>
                <a:spcPct val="50000"/>
              </a:spcBef>
              <a:defRPr sz="1600" b="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r>
              <a:rPr lang="es-ES" dirty="0"/>
              <a:t>Especies Amenazadas: el </a:t>
            </a:r>
            <a:r>
              <a:rPr lang="es-ES" b="1" dirty="0"/>
              <a:t>buitre negro </a:t>
            </a:r>
            <a:r>
              <a:rPr lang="es-ES" dirty="0"/>
              <a:t>(</a:t>
            </a:r>
            <a:r>
              <a:rPr lang="es-ES" i="1" dirty="0" err="1"/>
              <a:t>Aegypius</a:t>
            </a:r>
            <a:r>
              <a:rPr lang="es-ES" i="1" dirty="0"/>
              <a:t> </a:t>
            </a:r>
            <a:r>
              <a:rPr lang="es-ES" i="1" dirty="0" err="1"/>
              <a:t>monachus</a:t>
            </a:r>
            <a:r>
              <a:rPr lang="es-ES" dirty="0"/>
              <a:t>) y el </a:t>
            </a:r>
            <a:r>
              <a:rPr lang="es-ES" b="1" dirty="0"/>
              <a:t>águila perdicera </a:t>
            </a:r>
            <a:r>
              <a:rPr lang="es-ES" dirty="0"/>
              <a:t>(</a:t>
            </a:r>
            <a:r>
              <a:rPr lang="es-ES" i="1" dirty="0" err="1"/>
              <a:t>Hieraaetus</a:t>
            </a:r>
            <a:r>
              <a:rPr lang="es-ES" i="1" dirty="0"/>
              <a:t> </a:t>
            </a:r>
            <a:r>
              <a:rPr lang="es-ES" i="1" dirty="0" err="1"/>
              <a:t>fasciatus</a:t>
            </a:r>
            <a:r>
              <a:rPr lang="es-ES" dirty="0"/>
              <a:t>). </a:t>
            </a:r>
          </a:p>
        </p:txBody>
      </p:sp>
      <p:sp>
        <p:nvSpPr>
          <p:cNvPr id="27" name="CuadroTexto 26">
            <a:extLst>
              <a:ext uri="{FF2B5EF4-FFF2-40B4-BE49-F238E27FC236}">
                <a16:creationId xmlns:a16="http://schemas.microsoft.com/office/drawing/2014/main" id="{C64A0B64-DB9D-8A63-2C91-086B6AC6D226}"/>
              </a:ext>
            </a:extLst>
          </p:cNvPr>
          <p:cNvSpPr txBox="1"/>
          <p:nvPr/>
        </p:nvSpPr>
        <p:spPr>
          <a:xfrm>
            <a:off x="558355" y="5831030"/>
            <a:ext cx="10033233" cy="338554"/>
          </a:xfrm>
          <a:prstGeom prst="rect">
            <a:avLst/>
          </a:prstGeom>
          <a:solidFill>
            <a:srgbClr val="FFFF99"/>
          </a:solidFill>
          <a:ln w="9525">
            <a:solidFill>
              <a:schemeClr val="tx1"/>
            </a:solidFill>
            <a:miter lim="800000"/>
            <a:headEnd/>
            <a:tailEnd/>
          </a:ln>
        </p:spPr>
        <p:txBody>
          <a:bodyPr wrap="square">
            <a:spAutoFit/>
          </a:bodyPr>
          <a:lstStyle>
            <a:defPPr>
              <a:defRPr lang="es-ES"/>
            </a:defPPr>
            <a:lvl1pPr algn="just" eaLnBrk="0" hangingPunct="0">
              <a:spcBef>
                <a:spcPct val="50000"/>
              </a:spcBef>
              <a:defRPr sz="1600" b="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r>
              <a:rPr lang="es-ES" dirty="0"/>
              <a:t>Fauna piscícola, destaca el </a:t>
            </a:r>
            <a:r>
              <a:rPr lang="es-ES" b="1" dirty="0" err="1"/>
              <a:t>jarabugo</a:t>
            </a:r>
            <a:r>
              <a:rPr lang="es-ES" dirty="0"/>
              <a:t> (</a:t>
            </a:r>
            <a:r>
              <a:rPr lang="es-ES" i="1" dirty="0" err="1"/>
              <a:t>Anaecypris</a:t>
            </a:r>
            <a:r>
              <a:rPr lang="es-ES" i="1" dirty="0"/>
              <a:t> </a:t>
            </a:r>
            <a:r>
              <a:rPr lang="es-ES" i="1" dirty="0" err="1"/>
              <a:t>hispanica</a:t>
            </a:r>
            <a:r>
              <a:rPr lang="es-ES" dirty="0"/>
              <a:t>) catalogado en peligro de extinción. </a:t>
            </a:r>
          </a:p>
        </p:txBody>
      </p:sp>
      <p:sp>
        <p:nvSpPr>
          <p:cNvPr id="29" name="CuadroTexto 28">
            <a:extLst>
              <a:ext uri="{FF2B5EF4-FFF2-40B4-BE49-F238E27FC236}">
                <a16:creationId xmlns:a16="http://schemas.microsoft.com/office/drawing/2014/main" id="{A1B78669-9760-DF36-54B3-A0DD62E3351E}"/>
              </a:ext>
            </a:extLst>
          </p:cNvPr>
          <p:cNvSpPr txBox="1"/>
          <p:nvPr/>
        </p:nvSpPr>
        <p:spPr>
          <a:xfrm>
            <a:off x="575051" y="6247089"/>
            <a:ext cx="10095825" cy="584775"/>
          </a:xfrm>
          <a:prstGeom prst="rect">
            <a:avLst/>
          </a:prstGeom>
          <a:solidFill>
            <a:srgbClr val="FFFF99"/>
          </a:solidFill>
          <a:ln w="9525">
            <a:solidFill>
              <a:schemeClr val="tx1"/>
            </a:solidFill>
            <a:miter lim="800000"/>
            <a:headEnd/>
            <a:tailEnd/>
          </a:ln>
        </p:spPr>
        <p:txBody>
          <a:bodyPr wrap="square">
            <a:spAutoFit/>
          </a:bodyPr>
          <a:lstStyle>
            <a:defPPr>
              <a:defRPr lang="es-ES"/>
            </a:defPPr>
            <a:lvl1pPr algn="just" eaLnBrk="0" hangingPunct="0">
              <a:spcBef>
                <a:spcPct val="50000"/>
              </a:spcBef>
              <a:defRPr sz="1600" b="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r>
              <a:rPr lang="es-ES" dirty="0"/>
              <a:t>El </a:t>
            </a:r>
            <a:r>
              <a:rPr lang="es-ES" b="1" dirty="0"/>
              <a:t>lobo</a:t>
            </a:r>
            <a:r>
              <a:rPr lang="es-ES" dirty="0"/>
              <a:t> (</a:t>
            </a:r>
            <a:r>
              <a:rPr lang="es-ES" i="1" dirty="0"/>
              <a:t>Canis lupus</a:t>
            </a:r>
            <a:r>
              <a:rPr lang="es-ES" dirty="0"/>
              <a:t>), con presencia ocasional y una importante </a:t>
            </a:r>
            <a:r>
              <a:rPr lang="es-ES" b="1" dirty="0"/>
              <a:t>comunidad de quirópteros cavernícolas</a:t>
            </a:r>
            <a:r>
              <a:rPr lang="es-ES" dirty="0"/>
              <a:t>, entre ellos </a:t>
            </a:r>
            <a:r>
              <a:rPr lang="es-ES" i="1" dirty="0" err="1"/>
              <a:t>Miniopterus</a:t>
            </a:r>
            <a:r>
              <a:rPr lang="es-ES" i="1" dirty="0"/>
              <a:t> </a:t>
            </a:r>
            <a:r>
              <a:rPr lang="es-ES" i="1" dirty="0" err="1"/>
              <a:t>schreibersii</a:t>
            </a:r>
            <a:r>
              <a:rPr lang="es-ES" dirty="0"/>
              <a:t> y </a:t>
            </a:r>
            <a:r>
              <a:rPr lang="es-ES" i="1" dirty="0" err="1"/>
              <a:t>Rhinolophus</a:t>
            </a:r>
            <a:r>
              <a:rPr lang="es-ES" i="1" dirty="0"/>
              <a:t> </a:t>
            </a:r>
            <a:r>
              <a:rPr lang="es-ES" i="1" dirty="0" err="1"/>
              <a:t>mehelyi</a:t>
            </a:r>
            <a:r>
              <a:rPr lang="es-ES" dirty="0"/>
              <a:t>. </a:t>
            </a:r>
          </a:p>
        </p:txBody>
      </p:sp>
    </p:spTree>
    <p:extLst>
      <p:ext uri="{BB962C8B-B14F-4D97-AF65-F5344CB8AC3E}">
        <p14:creationId xmlns:p14="http://schemas.microsoft.com/office/powerpoint/2010/main" val="373372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1+#ppt_w/2"/>
                                          </p:val>
                                        </p:tav>
                                        <p:tav tm="100000">
                                          <p:val>
                                            <p:strVal val="#ppt_x"/>
                                          </p:val>
                                        </p:tav>
                                      </p:tavLst>
                                    </p:anim>
                                    <p:anim calcmode="lin" valueType="num">
                                      <p:cBhvr additive="base">
                                        <p:cTn id="30" dur="500" fill="hold"/>
                                        <p:tgtEl>
                                          <p:spTgt spid="2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1+#ppt_w/2"/>
                                          </p:val>
                                        </p:tav>
                                        <p:tav tm="100000">
                                          <p:val>
                                            <p:strVal val="#ppt_x"/>
                                          </p:val>
                                        </p:tav>
                                      </p:tavLst>
                                    </p:anim>
                                    <p:anim calcmode="lin" valueType="num">
                                      <p:cBhvr additive="base">
                                        <p:cTn id="34" dur="500" fill="hold"/>
                                        <p:tgtEl>
                                          <p:spTgt spid="25"/>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1+#ppt_w/2"/>
                                          </p:val>
                                        </p:tav>
                                        <p:tav tm="100000">
                                          <p:val>
                                            <p:strVal val="#ppt_x"/>
                                          </p:val>
                                        </p:tav>
                                      </p:tavLst>
                                    </p:anim>
                                    <p:anim calcmode="lin" valueType="num">
                                      <p:cBhvr additive="base">
                                        <p:cTn id="38" dur="500" fill="hold"/>
                                        <p:tgtEl>
                                          <p:spTgt spid="2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1+#ppt_w/2"/>
                                          </p:val>
                                        </p:tav>
                                        <p:tav tm="100000">
                                          <p:val>
                                            <p:strVal val="#ppt_x"/>
                                          </p:val>
                                        </p:tav>
                                      </p:tavLst>
                                    </p:anim>
                                    <p:anim calcmode="lin" valueType="num">
                                      <p:cBhvr additive="base">
                                        <p:cTn id="42"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19" grpId="0" animBg="1"/>
      <p:bldP spid="21" grpId="0" animBg="1"/>
      <p:bldP spid="23" grpId="0" animBg="1"/>
      <p:bldP spid="25" grpId="0" animBg="1"/>
      <p:bldP spid="27"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flipH="1">
            <a:off x="907200" y="846720"/>
            <a:ext cx="3927360" cy="98400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4" name="CustomShape 2"/>
          <p:cNvSpPr/>
          <p:nvPr/>
        </p:nvSpPr>
        <p:spPr>
          <a:xfrm rot="5400000">
            <a:off x="6026880" y="-5102400"/>
            <a:ext cx="145920" cy="1036272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5" name="CustomShape 3"/>
          <p:cNvSpPr/>
          <p:nvPr/>
        </p:nvSpPr>
        <p:spPr>
          <a:xfrm flipH="1">
            <a:off x="907200" y="1836960"/>
            <a:ext cx="3927360" cy="42240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6" name="CustomShape 4"/>
          <p:cNvSpPr/>
          <p:nvPr/>
        </p:nvSpPr>
        <p:spPr>
          <a:xfrm>
            <a:off x="914400" y="445440"/>
            <a:ext cx="591360" cy="559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7" name="CustomShape 5"/>
          <p:cNvSpPr/>
          <p:nvPr/>
        </p:nvSpPr>
        <p:spPr>
          <a:xfrm rot="16200000">
            <a:off x="10147680" y="3302400"/>
            <a:ext cx="3131040" cy="259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pic>
        <p:nvPicPr>
          <p:cNvPr id="218" name="Imagen 217"/>
          <p:cNvPicPr/>
          <p:nvPr/>
        </p:nvPicPr>
        <p:blipFill>
          <a:blip r:embed="rId2" cstate="print"/>
          <a:stretch/>
        </p:blipFill>
        <p:spPr>
          <a:xfrm>
            <a:off x="1837057" y="636456"/>
            <a:ext cx="7625726" cy="5259747"/>
          </a:xfrm>
          <a:prstGeom prst="rect">
            <a:avLst/>
          </a:prstGeom>
          <a:ln w="36000">
            <a:noFill/>
          </a:ln>
        </p:spPr>
      </p:pic>
      <p:sp>
        <p:nvSpPr>
          <p:cNvPr id="219" name="CustomShape 6"/>
          <p:cNvSpPr/>
          <p:nvPr/>
        </p:nvSpPr>
        <p:spPr>
          <a:xfrm>
            <a:off x="0" y="0"/>
            <a:ext cx="12186720" cy="282720"/>
          </a:xfrm>
          <a:prstGeom prst="rect">
            <a:avLst/>
          </a:prstGeom>
          <a:noFill/>
          <a:ln w="36000">
            <a:noFill/>
          </a:ln>
        </p:spPr>
        <p:style>
          <a:lnRef idx="0">
            <a:scrgbClr r="0" g="0" b="0"/>
          </a:lnRef>
          <a:fillRef idx="0">
            <a:scrgbClr r="0" g="0" b="0"/>
          </a:fillRef>
          <a:effectRef idx="0">
            <a:scrgbClr r="0" g="0" b="0"/>
          </a:effectRef>
          <a:fontRef idx="minor"/>
        </p:style>
        <p:txBody>
          <a:bodyPr lIns="120480" tIns="82560" rIns="120480" bIns="82560">
            <a:noAutofit/>
          </a:bodyPr>
          <a:lstStyle/>
          <a:p>
            <a:pPr algn="ctr">
              <a:lnSpc>
                <a:spcPct val="95000"/>
              </a:lnSpc>
            </a:pPr>
            <a:r>
              <a:rPr lang="es-ES" sz="3200" b="1" spc="-1">
                <a:solidFill>
                  <a:srgbClr val="006666"/>
                </a:solidFill>
                <a:latin typeface="Arial Black"/>
                <a:ea typeface="DejaVu Sans"/>
              </a:rPr>
              <a:t>Red de Espacios Naturales Protegidos de Andalucía</a:t>
            </a:r>
            <a:r>
              <a:rPr lang="es-ES" sz="3467" b="1" spc="-1">
                <a:solidFill>
                  <a:srgbClr val="006666"/>
                </a:solidFill>
                <a:latin typeface="Arial Black"/>
                <a:ea typeface="DejaVu Sans"/>
              </a:rPr>
              <a:t> </a:t>
            </a:r>
            <a:endParaRPr lang="es-ES" sz="3467" spc="-1">
              <a:latin typeface="Arial"/>
            </a:endParaRPr>
          </a:p>
        </p:txBody>
      </p:sp>
      <p:sp>
        <p:nvSpPr>
          <p:cNvPr id="220" name="CustomShape 7"/>
          <p:cNvSpPr/>
          <p:nvPr/>
        </p:nvSpPr>
        <p:spPr>
          <a:xfrm>
            <a:off x="4343006" y="1661280"/>
            <a:ext cx="973123" cy="570720"/>
          </a:xfrm>
          <a:prstGeom prst="ellipse">
            <a:avLst/>
          </a:prstGeom>
          <a:noFill/>
          <a:ln w="36000">
            <a:solidFill>
              <a:srgbClr val="FF0000"/>
            </a:solidFill>
            <a:round/>
          </a:ln>
        </p:spPr>
        <p:style>
          <a:lnRef idx="0">
            <a:scrgbClr r="0" g="0" b="0"/>
          </a:lnRef>
          <a:fillRef idx="0">
            <a:scrgbClr r="0" g="0" b="0"/>
          </a:fillRef>
          <a:effectRef idx="0">
            <a:scrgbClr r="0" g="0" b="0"/>
          </a:effectRef>
          <a:fontRef idx="minor"/>
        </p:style>
        <p:txBody>
          <a:bodyPr/>
          <a:lstStyle/>
          <a:p>
            <a:endParaRPr lang="es-ES" sz="2400" dirty="0"/>
          </a:p>
        </p:txBody>
      </p:sp>
      <p:sp>
        <p:nvSpPr>
          <p:cNvPr id="6" name="CuadroTexto 5">
            <a:extLst>
              <a:ext uri="{FF2B5EF4-FFF2-40B4-BE49-F238E27FC236}">
                <a16:creationId xmlns:a16="http://schemas.microsoft.com/office/drawing/2014/main" id="{B01C7EF7-C839-5FD8-CE2E-3B55DA4E9810}"/>
              </a:ext>
            </a:extLst>
          </p:cNvPr>
          <p:cNvSpPr txBox="1"/>
          <p:nvPr/>
        </p:nvSpPr>
        <p:spPr>
          <a:xfrm>
            <a:off x="1168135" y="5974098"/>
            <a:ext cx="9446430" cy="830997"/>
          </a:xfrm>
          <a:prstGeom prst="rect">
            <a:avLst/>
          </a:prstGeom>
          <a:solidFill>
            <a:schemeClr val="accent2">
              <a:lumMod val="40000"/>
              <a:lumOff val="60000"/>
            </a:schemeClr>
          </a:solidFill>
          <a:ln>
            <a:solidFill>
              <a:schemeClr val="bg1"/>
            </a:solidFill>
          </a:ln>
        </p:spPr>
        <p:txBody>
          <a:bodyPr wrap="square">
            <a:spAutoFit/>
          </a:bodyPr>
          <a:lstStyle/>
          <a:p>
            <a:pPr algn="just"/>
            <a:r>
              <a:rPr lang="es-ES" sz="1600" dirty="0">
                <a:latin typeface="Arial" panose="020B0604020202020204" pitchFamily="34" charset="0"/>
              </a:rPr>
              <a:t>S</a:t>
            </a:r>
            <a:r>
              <a:rPr lang="es-ES" sz="1600" b="0" i="0" u="none" strike="noStrike" baseline="0" dirty="0">
                <a:latin typeface="Arial" panose="020B0604020202020204" pitchFamily="34" charset="0"/>
              </a:rPr>
              <a:t>istema integrado y unitario de todos los espacios naturales ubicados en el territorio de la Comunidad Autónoma que gocen de un régimen especial de protección en virtud de normativa autonómica, estatal y comunitaria o convenios y normativas internacionales.</a:t>
            </a:r>
            <a:endParaRPr lang="es-ES" sz="1600" dirty="0"/>
          </a:p>
        </p:txBody>
      </p:sp>
      <p:pic>
        <p:nvPicPr>
          <p:cNvPr id="7" name="Imagen 6">
            <a:extLst>
              <a:ext uri="{FF2B5EF4-FFF2-40B4-BE49-F238E27FC236}">
                <a16:creationId xmlns:a16="http://schemas.microsoft.com/office/drawing/2014/main" id="{77D22E2A-A56E-5DFF-54C7-F99F2068EF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Vista de una montaña&#10;&#10;Descripción generada automáticamente">
            <a:extLst>
              <a:ext uri="{FF2B5EF4-FFF2-40B4-BE49-F238E27FC236}">
                <a16:creationId xmlns:a16="http://schemas.microsoft.com/office/drawing/2014/main" id="{0601E9C3-31A3-45CF-01FB-B7556C9D5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99"/>
          </a:solidFill>
          <a:ln w="9525">
            <a:solidFill>
              <a:schemeClr val="tx1"/>
            </a:solidFill>
            <a:miter lim="800000"/>
            <a:headEnd/>
            <a:tailEnd/>
          </a:ln>
        </p:spPr>
      </p:pic>
      <p:sp>
        <p:nvSpPr>
          <p:cNvPr id="2" name="Título 1"/>
          <p:cNvSpPr>
            <a:spLocks noGrp="1"/>
          </p:cNvSpPr>
          <p:nvPr>
            <p:ph type="title"/>
          </p:nvPr>
        </p:nvSpPr>
        <p:spPr>
          <a:xfrm>
            <a:off x="654342" y="97272"/>
            <a:ext cx="10620462" cy="916620"/>
          </a:xfrm>
          <a:solidFill>
            <a:schemeClr val="accent4">
              <a:lumMod val="20000"/>
              <a:lumOff val="80000"/>
            </a:schemeClr>
          </a:solidFill>
          <a:ln>
            <a:solidFill>
              <a:schemeClr val="tx1"/>
            </a:solidFill>
          </a:ln>
        </p:spPr>
        <p:txBody>
          <a:bodyPr>
            <a:noAutofit/>
          </a:bodyPr>
          <a:lstStyle/>
          <a:p>
            <a:pPr algn="ctr"/>
            <a:r>
              <a:rPr lang="es-ES" sz="3200" b="1" dirty="0">
                <a:solidFill>
                  <a:srgbClr val="80AF33"/>
                </a:solidFill>
              </a:rPr>
              <a:t>Valores Ambientales E.N.P. SIERRA DE HORNACHUELOS</a:t>
            </a:r>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pic>
        <p:nvPicPr>
          <p:cNvPr id="9" name="Imagen 8">
            <a:extLst>
              <a:ext uri="{FF2B5EF4-FFF2-40B4-BE49-F238E27FC236}">
                <a16:creationId xmlns:a16="http://schemas.microsoft.com/office/drawing/2014/main" id="{177E992E-12D7-382C-7976-3855B0E3BB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sp>
        <p:nvSpPr>
          <p:cNvPr id="10" name="Marcador de contenido 2">
            <a:extLst>
              <a:ext uri="{FF2B5EF4-FFF2-40B4-BE49-F238E27FC236}">
                <a16:creationId xmlns:a16="http://schemas.microsoft.com/office/drawing/2014/main" id="{1429BE03-CF1E-BCEF-F351-68A8E251CFF3}"/>
              </a:ext>
            </a:extLst>
          </p:cNvPr>
          <p:cNvSpPr>
            <a:spLocks noGrp="1"/>
          </p:cNvSpPr>
          <p:nvPr>
            <p:ph idx="1"/>
          </p:nvPr>
        </p:nvSpPr>
        <p:spPr>
          <a:xfrm>
            <a:off x="473600" y="2103090"/>
            <a:ext cx="11486984" cy="2169364"/>
          </a:xfrm>
          <a:solidFill>
            <a:srgbClr val="FFFF99"/>
          </a:solidFill>
          <a:ln w="9525">
            <a:solidFill>
              <a:schemeClr val="tx1"/>
            </a:solidFill>
            <a:miter lim="800000"/>
            <a:headEnd/>
            <a:tailEnd/>
          </a:ln>
        </p:spPr>
        <p:txBody>
          <a:bodyPr vert="horz" lIns="91440" tIns="45720" rIns="91440" bIns="45720" rtlCol="0">
            <a:noAutofit/>
          </a:bodyPr>
          <a:lstStyle/>
          <a:p>
            <a:pPr algn="just"/>
            <a:r>
              <a:rPr lang="es-ES" sz="2000" b="1" dirty="0">
                <a:solidFill>
                  <a:srgbClr val="006600"/>
                </a:solidFill>
                <a:latin typeface="Trebuchet MS" panose="020B0603020202020204" pitchFamily="34" charset="0"/>
              </a:rPr>
              <a:t>Lobo: </a:t>
            </a:r>
            <a:r>
              <a:rPr lang="es-ES" sz="2000" dirty="0">
                <a:solidFill>
                  <a:srgbClr val="006600"/>
                </a:solidFill>
                <a:latin typeface="Trebuchet MS" panose="020B0603020202020204" pitchFamily="34" charset="0"/>
              </a:rPr>
              <a:t>(</a:t>
            </a:r>
            <a:r>
              <a:rPr lang="es-ES" sz="2000" i="1" dirty="0">
                <a:solidFill>
                  <a:srgbClr val="006600"/>
                </a:solidFill>
                <a:latin typeface="Trebuchet MS" panose="020B0603020202020204" pitchFamily="34" charset="0"/>
              </a:rPr>
              <a:t>Canis lupus)</a:t>
            </a:r>
          </a:p>
          <a:p>
            <a:pPr algn="just"/>
            <a:r>
              <a:rPr lang="es-ES" sz="2000" dirty="0">
                <a:solidFill>
                  <a:srgbClr val="006600"/>
                </a:solidFill>
                <a:latin typeface="Trebuchet MS" panose="020B0603020202020204" pitchFamily="34" charset="0"/>
              </a:rPr>
              <a:t>Aves rapaces amenazadas</a:t>
            </a:r>
            <a:r>
              <a:rPr lang="es-ES" sz="2000" b="1" dirty="0">
                <a:solidFill>
                  <a:srgbClr val="006600"/>
                </a:solidFill>
                <a:latin typeface="Trebuchet MS" panose="020B0603020202020204" pitchFamily="34" charset="0"/>
              </a:rPr>
              <a:t>: </a:t>
            </a:r>
            <a:r>
              <a:rPr lang="es-ES" sz="2000" b="1" i="1" dirty="0">
                <a:solidFill>
                  <a:srgbClr val="006600"/>
                </a:solidFill>
                <a:latin typeface="Trebuchet MS" panose="020B0603020202020204" pitchFamily="34" charset="0"/>
              </a:rPr>
              <a:t>Aquila </a:t>
            </a:r>
            <a:r>
              <a:rPr lang="es-ES" sz="2000" b="1" i="1" dirty="0" err="1">
                <a:solidFill>
                  <a:srgbClr val="006600"/>
                </a:solidFill>
                <a:latin typeface="Trebuchet MS" panose="020B0603020202020204" pitchFamily="34" charset="0"/>
              </a:rPr>
              <a:t>adalberti</a:t>
            </a:r>
            <a:r>
              <a:rPr lang="es-ES" sz="2000" b="1" dirty="0">
                <a:solidFill>
                  <a:srgbClr val="006600"/>
                </a:solidFill>
                <a:latin typeface="Trebuchet MS" panose="020B0603020202020204" pitchFamily="34" charset="0"/>
              </a:rPr>
              <a:t>, </a:t>
            </a:r>
            <a:r>
              <a:rPr lang="es-ES" sz="2000" b="1" i="1" dirty="0" err="1">
                <a:solidFill>
                  <a:srgbClr val="006600"/>
                </a:solidFill>
                <a:latin typeface="Trebuchet MS" panose="020B0603020202020204" pitchFamily="34" charset="0"/>
              </a:rPr>
              <a:t>Aegypius</a:t>
            </a:r>
            <a:r>
              <a:rPr lang="es-ES" sz="2000" b="1" i="1" dirty="0">
                <a:solidFill>
                  <a:srgbClr val="006600"/>
                </a:solidFill>
                <a:latin typeface="Trebuchet MS" panose="020B0603020202020204" pitchFamily="34" charset="0"/>
              </a:rPr>
              <a:t> </a:t>
            </a:r>
            <a:r>
              <a:rPr lang="es-ES" sz="2000" b="1" i="1" dirty="0" err="1">
                <a:solidFill>
                  <a:srgbClr val="006600"/>
                </a:solidFill>
                <a:latin typeface="Trebuchet MS" panose="020B0603020202020204" pitchFamily="34" charset="0"/>
              </a:rPr>
              <a:t>monachus</a:t>
            </a:r>
            <a:r>
              <a:rPr lang="es-ES" sz="2000" b="1" i="1" dirty="0">
                <a:solidFill>
                  <a:srgbClr val="006600"/>
                </a:solidFill>
                <a:latin typeface="Trebuchet MS" panose="020B0603020202020204" pitchFamily="34" charset="0"/>
              </a:rPr>
              <a:t> </a:t>
            </a:r>
            <a:r>
              <a:rPr lang="es-ES" sz="2000" b="1" dirty="0">
                <a:solidFill>
                  <a:srgbClr val="006600"/>
                </a:solidFill>
                <a:latin typeface="Trebuchet MS" panose="020B0603020202020204" pitchFamily="34" charset="0"/>
              </a:rPr>
              <a:t>y </a:t>
            </a:r>
            <a:r>
              <a:rPr lang="es-ES" sz="2000" b="1" i="1" dirty="0">
                <a:solidFill>
                  <a:srgbClr val="006600"/>
                </a:solidFill>
                <a:latin typeface="Trebuchet MS" panose="020B0603020202020204" pitchFamily="34" charset="0"/>
              </a:rPr>
              <a:t>Aquila </a:t>
            </a:r>
            <a:r>
              <a:rPr lang="es-ES" sz="2000" b="1" i="1" dirty="0" err="1">
                <a:solidFill>
                  <a:srgbClr val="006600"/>
                </a:solidFill>
                <a:latin typeface="Trebuchet MS" panose="020B0603020202020204" pitchFamily="34" charset="0"/>
              </a:rPr>
              <a:t>fasciata</a:t>
            </a:r>
            <a:endParaRPr lang="es-ES" sz="2000" b="1" i="1" dirty="0">
              <a:solidFill>
                <a:srgbClr val="006600"/>
              </a:solidFill>
              <a:latin typeface="Trebuchet MS" panose="020B0603020202020204" pitchFamily="34" charset="0"/>
            </a:endParaRPr>
          </a:p>
          <a:p>
            <a:pPr algn="just"/>
            <a:r>
              <a:rPr lang="es-ES" sz="2000" b="1" dirty="0">
                <a:solidFill>
                  <a:srgbClr val="006600"/>
                </a:solidFill>
                <a:latin typeface="Trebuchet MS" panose="020B0603020202020204" pitchFamily="34" charset="0"/>
              </a:rPr>
              <a:t>Quirópteros cavernícolas: </a:t>
            </a:r>
            <a:r>
              <a:rPr lang="es-ES" sz="2000" i="1" dirty="0" err="1">
                <a:solidFill>
                  <a:srgbClr val="006600"/>
                </a:solidFill>
                <a:latin typeface="Trebuchet MS" panose="020B0603020202020204" pitchFamily="34" charset="0"/>
              </a:rPr>
              <a:t>Miniopterus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schreibersii</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Myotis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bechsteinii</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Myotis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blythii</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Myotis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emarginatus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Myotis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myotis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Rhinolophus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euryale</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Rhinolophus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ferrumequinum</a:t>
            </a:r>
            <a:r>
              <a:rPr lang="es-ES" sz="2000" i="1" dirty="0">
                <a:solidFill>
                  <a:srgbClr val="006600"/>
                </a:solidFill>
                <a:latin typeface="Trebuchet MS" panose="020B0603020202020204" pitchFamily="34" charset="0"/>
              </a:rPr>
              <a:t> y </a:t>
            </a:r>
            <a:r>
              <a:rPr lang="es-ES" sz="2000" i="1" dirty="0" err="1">
                <a:solidFill>
                  <a:srgbClr val="006600"/>
                </a:solidFill>
                <a:latin typeface="Trebuchet MS" panose="020B0603020202020204" pitchFamily="34" charset="0"/>
              </a:rPr>
              <a:t>Rhinolophus</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hipposideros</a:t>
            </a:r>
            <a:endParaRPr lang="es-ES" sz="2000" i="1" dirty="0">
              <a:solidFill>
                <a:srgbClr val="006600"/>
              </a:solidFill>
              <a:latin typeface="Trebuchet MS" panose="020B0603020202020204" pitchFamily="34" charset="0"/>
            </a:endParaRPr>
          </a:p>
          <a:p>
            <a:pPr algn="just"/>
            <a:r>
              <a:rPr lang="es-ES" sz="2000" b="1" dirty="0">
                <a:solidFill>
                  <a:srgbClr val="006600"/>
                </a:solidFill>
                <a:latin typeface="Trebuchet MS" panose="020B0603020202020204" pitchFamily="34" charset="0"/>
              </a:rPr>
              <a:t>Cigüeña negra </a:t>
            </a:r>
            <a:r>
              <a:rPr lang="es-ES" sz="2000" dirty="0">
                <a:solidFill>
                  <a:srgbClr val="006600"/>
                </a:solidFill>
                <a:latin typeface="Trebuchet MS" panose="020B0603020202020204" pitchFamily="34" charset="0"/>
              </a:rPr>
              <a:t>(</a:t>
            </a:r>
            <a:r>
              <a:rPr lang="es-ES" sz="2000" i="1" dirty="0" err="1">
                <a:solidFill>
                  <a:srgbClr val="006600"/>
                </a:solidFill>
                <a:latin typeface="Trebuchet MS" panose="020B0603020202020204" pitchFamily="34" charset="0"/>
              </a:rPr>
              <a:t>Ciconia</a:t>
            </a:r>
            <a:r>
              <a:rPr lang="es-ES" sz="2000" i="1" dirty="0">
                <a:solidFill>
                  <a:srgbClr val="006600"/>
                </a:solidFill>
                <a:latin typeface="Trebuchet MS" panose="020B0603020202020204" pitchFamily="34" charset="0"/>
              </a:rPr>
              <a:t> </a:t>
            </a:r>
            <a:r>
              <a:rPr lang="es-ES" sz="2000" i="1" dirty="0" err="1">
                <a:solidFill>
                  <a:srgbClr val="006600"/>
                </a:solidFill>
                <a:latin typeface="Trebuchet MS" panose="020B0603020202020204" pitchFamily="34" charset="0"/>
              </a:rPr>
              <a:t>nigra</a:t>
            </a:r>
            <a:r>
              <a:rPr lang="es-ES" sz="2000" dirty="0">
                <a:solidFill>
                  <a:srgbClr val="006600"/>
                </a:solidFill>
                <a:latin typeface="Trebuchet MS" panose="020B0603020202020204" pitchFamily="34" charset="0"/>
              </a:rPr>
              <a:t>)</a:t>
            </a:r>
          </a:p>
          <a:p>
            <a:pPr algn="just"/>
            <a:endParaRPr lang="es-ES_tradnl" altLang="es-ES" sz="2000" b="1" dirty="0">
              <a:solidFill>
                <a:srgbClr val="006600"/>
              </a:solidFill>
              <a:latin typeface="Trebuchet MS" panose="020B0603020202020204" pitchFamily="34" charset="0"/>
            </a:endParaRPr>
          </a:p>
        </p:txBody>
      </p:sp>
      <p:pic>
        <p:nvPicPr>
          <p:cNvPr id="11" name="Imagen 10" descr="Logotipo, nombre de la empresa&#10;&#10;Descripción generada automáticamente">
            <a:extLst>
              <a:ext uri="{FF2B5EF4-FFF2-40B4-BE49-F238E27FC236}">
                <a16:creationId xmlns:a16="http://schemas.microsoft.com/office/drawing/2014/main" id="{E923655E-55AD-FC89-B7A2-8CC4317C7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5079" y="5740002"/>
            <a:ext cx="960920" cy="831196"/>
          </a:xfrm>
          <a:prstGeom prst="rect">
            <a:avLst/>
          </a:prstGeom>
        </p:spPr>
      </p:pic>
    </p:spTree>
    <p:extLst>
      <p:ext uri="{BB962C8B-B14F-4D97-AF65-F5344CB8AC3E}">
        <p14:creationId xmlns:p14="http://schemas.microsoft.com/office/powerpoint/2010/main" val="2053771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Vista de una montaña&#10;&#10;Descripción generada automáticamente">
            <a:extLst>
              <a:ext uri="{FF2B5EF4-FFF2-40B4-BE49-F238E27FC236}">
                <a16:creationId xmlns:a16="http://schemas.microsoft.com/office/drawing/2014/main" id="{0601E9C3-31A3-45CF-01FB-B7556C9D5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99"/>
          </a:solidFill>
          <a:ln w="9525">
            <a:solidFill>
              <a:schemeClr val="tx1"/>
            </a:solidFill>
            <a:miter lim="800000"/>
            <a:headEnd/>
            <a:tailEnd/>
          </a:ln>
        </p:spPr>
      </p:pic>
      <p:sp>
        <p:nvSpPr>
          <p:cNvPr id="2" name="Título 1"/>
          <p:cNvSpPr>
            <a:spLocks noGrp="1"/>
          </p:cNvSpPr>
          <p:nvPr>
            <p:ph type="title"/>
          </p:nvPr>
        </p:nvSpPr>
        <p:spPr>
          <a:xfrm>
            <a:off x="654342" y="97272"/>
            <a:ext cx="10620462" cy="916620"/>
          </a:xfrm>
          <a:solidFill>
            <a:schemeClr val="accent4">
              <a:lumMod val="20000"/>
              <a:lumOff val="80000"/>
            </a:schemeClr>
          </a:solidFill>
          <a:ln>
            <a:solidFill>
              <a:schemeClr val="tx1"/>
            </a:solidFill>
          </a:ln>
        </p:spPr>
        <p:txBody>
          <a:bodyPr>
            <a:noAutofit/>
          </a:bodyPr>
          <a:lstStyle/>
          <a:p>
            <a:pPr algn="ctr"/>
            <a:r>
              <a:rPr lang="es-ES" sz="3200" b="1" dirty="0">
                <a:solidFill>
                  <a:srgbClr val="80AF33"/>
                </a:solidFill>
              </a:rPr>
              <a:t>Valores Ambientales E.N.P. SIERRA DE HORNACHUELOS</a:t>
            </a:r>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pic>
        <p:nvPicPr>
          <p:cNvPr id="9" name="Imagen 8">
            <a:extLst>
              <a:ext uri="{FF2B5EF4-FFF2-40B4-BE49-F238E27FC236}">
                <a16:creationId xmlns:a16="http://schemas.microsoft.com/office/drawing/2014/main" id="{177E992E-12D7-382C-7976-3855B0E3BB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E923655E-55AD-FC89-B7A2-8CC4317C7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5079" y="5740002"/>
            <a:ext cx="960920" cy="831196"/>
          </a:xfrm>
          <a:prstGeom prst="rect">
            <a:avLst/>
          </a:prstGeom>
        </p:spPr>
      </p:pic>
      <p:sp>
        <p:nvSpPr>
          <p:cNvPr id="1025" name="Rectangle 1"/>
          <p:cNvSpPr>
            <a:spLocks noChangeArrowheads="1"/>
          </p:cNvSpPr>
          <p:nvPr/>
        </p:nvSpPr>
        <p:spPr bwMode="auto">
          <a:xfrm>
            <a:off x="1040523" y="1181385"/>
            <a:ext cx="10436773" cy="678946"/>
          </a:xfrm>
          <a:prstGeom prst="rect">
            <a:avLst/>
          </a:prstGeom>
          <a:solidFill>
            <a:srgbClr val="FFFF99"/>
          </a:solidFill>
          <a:ln w="9525">
            <a:solidFill>
              <a:schemeClr val="tx1"/>
            </a:solidFill>
            <a:miter lim="800000"/>
            <a:headEnd/>
            <a:tailEnd/>
          </a:ln>
        </p:spPr>
        <p:txBody>
          <a:bodyPr vert="horz" lIns="91440" tIns="45720" rIns="91440" bIns="45720" rtlCol="0">
            <a:noAutofit/>
          </a:bodyPr>
          <a:lstStyle/>
          <a:p>
            <a:pPr marL="228600" marR="0" lvl="0" indent="-228600" algn="just" fontAlgn="base">
              <a:lnSpc>
                <a:spcPct val="90000"/>
              </a:lnSpc>
              <a:spcBef>
                <a:spcPts val="1000"/>
              </a:spcBef>
              <a:spcAft>
                <a:spcPct val="0"/>
              </a:spcAft>
              <a:buClrTx/>
              <a:buSzTx/>
              <a:buFont typeface="Arial" panose="020B0604020202020204" pitchFamily="34" charset="0"/>
              <a:buChar char="•"/>
              <a:tabLst/>
            </a:pPr>
            <a:r>
              <a:rPr lang="es-ES" altLang="zh-CN" sz="2200" b="1" dirty="0">
                <a:solidFill>
                  <a:srgbClr val="006600"/>
                </a:solidFill>
                <a:latin typeface="Trebuchet MS" panose="020B0603020202020204" pitchFamily="34" charset="0"/>
              </a:rPr>
              <a:t>14 tipos HIC catalogados por la Directiva Hábitats, tres prioritarios de la UE.  7 de ellos </a:t>
            </a:r>
            <a:r>
              <a:rPr lang="es-ES" altLang="zh-CN" sz="2200" b="1" i="1" dirty="0">
                <a:solidFill>
                  <a:srgbClr val="006600"/>
                </a:solidFill>
                <a:latin typeface="Trebuchet MS" panose="020B0603020202020204" pitchFamily="34" charset="0"/>
              </a:rPr>
              <a:t>muy raros</a:t>
            </a:r>
            <a:r>
              <a:rPr lang="es-ES" altLang="zh-CN" sz="2200" b="1" dirty="0">
                <a:solidFill>
                  <a:srgbClr val="006600"/>
                </a:solidFill>
                <a:latin typeface="Trebuchet MS" panose="020B0603020202020204" pitchFamily="34" charset="0"/>
              </a:rPr>
              <a:t>. HIC 48,30%  territorio PNSH. </a:t>
            </a:r>
          </a:p>
        </p:txBody>
      </p:sp>
      <p:pic>
        <p:nvPicPr>
          <p:cNvPr id="13" name="12 Imagen"/>
          <p:cNvPicPr/>
          <p:nvPr/>
        </p:nvPicPr>
        <p:blipFill>
          <a:blip r:embed="rId5" cstate="print"/>
          <a:srcRect/>
          <a:stretch>
            <a:fillRect/>
          </a:stretch>
        </p:blipFill>
        <p:spPr bwMode="auto">
          <a:xfrm>
            <a:off x="1410521" y="1970691"/>
            <a:ext cx="9278500" cy="4650826"/>
          </a:xfrm>
          <a:prstGeom prst="rect">
            <a:avLst/>
          </a:prstGeom>
          <a:noFill/>
          <a:ln w="9525">
            <a:noFill/>
            <a:miter lim="800000"/>
            <a:headEnd/>
            <a:tailEnd/>
          </a:ln>
        </p:spPr>
      </p:pic>
    </p:spTree>
    <p:extLst>
      <p:ext uri="{BB962C8B-B14F-4D97-AF65-F5344CB8AC3E}">
        <p14:creationId xmlns:p14="http://schemas.microsoft.com/office/powerpoint/2010/main" val="2053771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Vista de una montaña&#10;&#10;Descripción generada automáticamente">
            <a:extLst>
              <a:ext uri="{FF2B5EF4-FFF2-40B4-BE49-F238E27FC236}">
                <a16:creationId xmlns:a16="http://schemas.microsoft.com/office/drawing/2014/main" id="{0601E9C3-31A3-45CF-01FB-B7556C9D5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FFF99"/>
          </a:solidFill>
          <a:ln w="9525">
            <a:solidFill>
              <a:schemeClr val="tx1"/>
            </a:solidFill>
            <a:miter lim="800000"/>
            <a:headEnd/>
            <a:tailEnd/>
          </a:ln>
        </p:spPr>
      </p:pic>
      <p:sp>
        <p:nvSpPr>
          <p:cNvPr id="2" name="Título 1"/>
          <p:cNvSpPr>
            <a:spLocks noGrp="1"/>
          </p:cNvSpPr>
          <p:nvPr>
            <p:ph type="title"/>
          </p:nvPr>
        </p:nvSpPr>
        <p:spPr>
          <a:xfrm>
            <a:off x="654342" y="97272"/>
            <a:ext cx="10620462" cy="916620"/>
          </a:xfrm>
          <a:solidFill>
            <a:schemeClr val="accent4">
              <a:lumMod val="20000"/>
              <a:lumOff val="80000"/>
            </a:schemeClr>
          </a:solidFill>
          <a:ln>
            <a:solidFill>
              <a:schemeClr val="tx1"/>
            </a:solidFill>
          </a:ln>
        </p:spPr>
        <p:txBody>
          <a:bodyPr>
            <a:noAutofit/>
          </a:bodyPr>
          <a:lstStyle/>
          <a:p>
            <a:pPr algn="ctr"/>
            <a:r>
              <a:rPr lang="es-ES" sz="3200" b="1" dirty="0">
                <a:solidFill>
                  <a:srgbClr val="80AF33"/>
                </a:solidFill>
              </a:rPr>
              <a:t>Valores Ambientales E.N.P. SIERRA DE HORNACHUELOS</a:t>
            </a:r>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pic>
        <p:nvPicPr>
          <p:cNvPr id="9" name="Imagen 8">
            <a:extLst>
              <a:ext uri="{FF2B5EF4-FFF2-40B4-BE49-F238E27FC236}">
                <a16:creationId xmlns:a16="http://schemas.microsoft.com/office/drawing/2014/main" id="{177E992E-12D7-382C-7976-3855B0E3BB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pic>
        <p:nvPicPr>
          <p:cNvPr id="11" name="Imagen 10" descr="Logotipo, nombre de la empresa&#10;&#10;Descripción generada automáticamente">
            <a:extLst>
              <a:ext uri="{FF2B5EF4-FFF2-40B4-BE49-F238E27FC236}">
                <a16:creationId xmlns:a16="http://schemas.microsoft.com/office/drawing/2014/main" id="{E923655E-55AD-FC89-B7A2-8CC4317C7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5079" y="5740002"/>
            <a:ext cx="960920" cy="831196"/>
          </a:xfrm>
          <a:prstGeom prst="rect">
            <a:avLst/>
          </a:prstGeom>
        </p:spPr>
      </p:pic>
      <p:pic>
        <p:nvPicPr>
          <p:cNvPr id="10" name="9 Imagen"/>
          <p:cNvPicPr/>
          <p:nvPr/>
        </p:nvPicPr>
        <p:blipFill>
          <a:blip r:embed="rId5" cstate="print"/>
          <a:srcRect/>
          <a:stretch>
            <a:fillRect/>
          </a:stretch>
        </p:blipFill>
        <p:spPr bwMode="auto">
          <a:xfrm>
            <a:off x="1608084" y="1600337"/>
            <a:ext cx="9412014" cy="3712642"/>
          </a:xfrm>
          <a:prstGeom prst="rect">
            <a:avLst/>
          </a:prstGeom>
          <a:noFill/>
          <a:ln w="9525">
            <a:noFill/>
            <a:miter lim="800000"/>
            <a:headEnd/>
            <a:tailEnd/>
          </a:ln>
        </p:spPr>
      </p:pic>
    </p:spTree>
    <p:extLst>
      <p:ext uri="{BB962C8B-B14F-4D97-AF65-F5344CB8AC3E}">
        <p14:creationId xmlns:p14="http://schemas.microsoft.com/office/powerpoint/2010/main" val="2053771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solidFill>
                  <a:srgbClr val="80AF33"/>
                </a:solidFill>
              </a:rPr>
              <a:t>Zonificación del P.N. Sierra de Hornachuelos</a:t>
            </a:r>
            <a:endParaRPr lang="es-ES" dirty="0"/>
          </a:p>
        </p:txBody>
      </p:sp>
      <p:sp>
        <p:nvSpPr>
          <p:cNvPr id="3" name="Marcador de contenido 2"/>
          <p:cNvSpPr>
            <a:spLocks noGrp="1"/>
          </p:cNvSpPr>
          <p:nvPr>
            <p:ph idx="1"/>
          </p:nvPr>
        </p:nvSpPr>
        <p:spPr>
          <a:xfrm>
            <a:off x="838201" y="1387366"/>
            <a:ext cx="10515600" cy="5044741"/>
          </a:xfrm>
          <a:solidFill>
            <a:srgbClr val="FFFF99"/>
          </a:solidFill>
          <a:ln w="9525">
            <a:solidFill>
              <a:schemeClr val="tx1"/>
            </a:solidFill>
            <a:miter lim="800000"/>
            <a:headEnd/>
            <a:tailEnd/>
          </a:ln>
        </p:spPr>
        <p:txBody>
          <a:bodyPr vert="horz" lIns="91440" tIns="45720" rIns="91440" bIns="45720" rtlCol="0">
            <a:noAutofit/>
          </a:bodyPr>
          <a:lstStyle/>
          <a:p>
            <a:pPr marL="0" indent="0" algn="ctr">
              <a:buNone/>
            </a:pPr>
            <a:r>
              <a:rPr lang="es-ES_tradnl" altLang="es-ES" sz="2400" dirty="0">
                <a:solidFill>
                  <a:srgbClr val="006600"/>
                </a:solidFill>
                <a:latin typeface="Trebuchet MS" panose="020B0603020202020204" pitchFamily="34" charset="0"/>
              </a:rPr>
              <a:t>Delimitación de zonas sobre las que establecer una ordenación de usos y aprovechamientos </a:t>
            </a:r>
          </a:p>
          <a:p>
            <a:pPr marL="0" indent="0">
              <a:buNone/>
            </a:pPr>
            <a:endParaRPr lang="es-ES_tradnl" altLang="es-ES" sz="2400" dirty="0">
              <a:solidFill>
                <a:srgbClr val="006600"/>
              </a:solidFill>
              <a:latin typeface="Trebuchet MS" panose="020B0603020202020204" pitchFamily="34" charset="0"/>
            </a:endParaRPr>
          </a:p>
          <a:p>
            <a:pPr marL="0" indent="0">
              <a:buNone/>
            </a:pPr>
            <a:r>
              <a:rPr lang="es-ES_tradnl" altLang="es-ES" sz="2400" dirty="0">
                <a:solidFill>
                  <a:srgbClr val="006600"/>
                </a:solidFill>
                <a:latin typeface="Trebuchet MS" panose="020B0603020202020204" pitchFamily="34" charset="0"/>
              </a:rPr>
              <a:t>Superficie total del P.N. Sierra de Hornachuelos: 59,650 ha.</a:t>
            </a:r>
          </a:p>
          <a:p>
            <a:pPr marL="0" indent="0">
              <a:buNone/>
            </a:pPr>
            <a:endParaRPr lang="es-ES_tradnl" altLang="es-ES" sz="2400" dirty="0">
              <a:solidFill>
                <a:srgbClr val="006600"/>
              </a:solidFill>
              <a:latin typeface="Trebuchet MS" panose="020B0603020202020204" pitchFamily="34" charset="0"/>
            </a:endParaRPr>
          </a:p>
          <a:p>
            <a:pPr marL="0" indent="0">
              <a:buNone/>
            </a:pPr>
            <a:r>
              <a:rPr lang="es-ES_tradnl" altLang="es-ES" sz="2400" dirty="0">
                <a:solidFill>
                  <a:srgbClr val="006600"/>
                </a:solidFill>
                <a:latin typeface="Trebuchet MS" panose="020B0603020202020204" pitchFamily="34" charset="0"/>
              </a:rPr>
              <a:t>ZONAS DE RESERVA (Zona A): Superficie 10,532 ha, 17.66 %</a:t>
            </a:r>
          </a:p>
          <a:p>
            <a:pPr marL="0" indent="0">
              <a:buNone/>
            </a:pPr>
            <a:r>
              <a:rPr lang="es-ES_tradnl" altLang="es-ES" sz="2400" dirty="0">
                <a:solidFill>
                  <a:srgbClr val="006600"/>
                </a:solidFill>
                <a:latin typeface="Trebuchet MS" panose="020B0603020202020204" pitchFamily="34" charset="0"/>
              </a:rPr>
              <a:t>ZONAS DE REGULACIÓN ESPECIAL (Zona B): 47,584 ha, 79,77 %</a:t>
            </a:r>
          </a:p>
          <a:p>
            <a:pPr marL="0" indent="0">
              <a:buNone/>
            </a:pPr>
            <a:r>
              <a:rPr lang="es-ES_tradnl" altLang="es-ES" sz="2400" dirty="0">
                <a:solidFill>
                  <a:srgbClr val="006600"/>
                </a:solidFill>
                <a:latin typeface="Trebuchet MS" panose="020B0603020202020204" pitchFamily="34" charset="0"/>
              </a:rPr>
              <a:t>ZONAS DE REGULACIÓN COMÚN (Zona C): 1,525 ha, 2,56 %</a:t>
            </a:r>
          </a:p>
          <a:p>
            <a:pPr marL="0" indent="0">
              <a:buNone/>
            </a:pPr>
            <a:r>
              <a:rPr lang="es-ES_tradnl" altLang="es-ES" sz="2400" dirty="0">
                <a:solidFill>
                  <a:srgbClr val="006600"/>
                </a:solidFill>
                <a:latin typeface="Trebuchet MS" panose="020B0603020202020204" pitchFamily="34" charset="0"/>
              </a:rPr>
              <a:t>ZONAS EXCLUIDAS (Zona E): 9ha, 0,02 %.</a:t>
            </a:r>
            <a:endParaRPr lang="es-ES" altLang="es-ES" sz="2400" dirty="0">
              <a:solidFill>
                <a:srgbClr val="006600"/>
              </a:solidFill>
              <a:latin typeface="Trebuchet MS" panose="020B0603020202020204" pitchFamily="34" charset="0"/>
            </a:endParaRPr>
          </a:p>
          <a:p>
            <a:pPr marL="0" indent="0">
              <a:buNone/>
            </a:pPr>
            <a:endParaRPr lang="es-ES_tradnl" altLang="es-ES" sz="2400" dirty="0">
              <a:solidFill>
                <a:srgbClr val="006600"/>
              </a:solidFill>
              <a:latin typeface="Trebuchet MS" panose="020B0603020202020204" pitchFamily="34" charset="0"/>
            </a:endParaRPr>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Tree>
    <p:extLst>
      <p:ext uri="{BB962C8B-B14F-4D97-AF65-F5344CB8AC3E}">
        <p14:creationId xmlns:p14="http://schemas.microsoft.com/office/powerpoint/2010/main" val="485168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43099" y="558360"/>
            <a:ext cx="8387403" cy="5931563"/>
          </a:xfrm>
        </p:spPr>
      </p:pic>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Tree>
    <p:extLst>
      <p:ext uri="{BB962C8B-B14F-4D97-AF65-F5344CB8AC3E}">
        <p14:creationId xmlns:p14="http://schemas.microsoft.com/office/powerpoint/2010/main" val="390849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8050" y="163341"/>
            <a:ext cx="10515600" cy="1325563"/>
          </a:xfrm>
        </p:spPr>
        <p:txBody>
          <a:bodyPr/>
          <a:lstStyle/>
          <a:p>
            <a:pPr algn="ctr"/>
            <a:r>
              <a:rPr lang="es-ES" b="1" dirty="0">
                <a:solidFill>
                  <a:srgbClr val="80AF33"/>
                </a:solidFill>
              </a:rPr>
              <a:t>Caracterización de la Zonificación</a:t>
            </a:r>
            <a:endParaRPr lang="es-ES"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5" name="Text Box 4"/>
          <p:cNvSpPr txBox="1">
            <a:spLocks noChangeArrowheads="1"/>
          </p:cNvSpPr>
          <p:nvPr/>
        </p:nvSpPr>
        <p:spPr bwMode="auto">
          <a:xfrm>
            <a:off x="2170113" y="1495962"/>
            <a:ext cx="7991475" cy="1779588"/>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ct val="50000"/>
              </a:spcBef>
            </a:pPr>
            <a:r>
              <a:rPr lang="es-ES" altLang="es-ES" b="1" u="sng" dirty="0"/>
              <a:t>ZONAS DE RESERVA (Zonas A)</a:t>
            </a:r>
          </a:p>
          <a:p>
            <a:pPr>
              <a:spcBef>
                <a:spcPct val="50000"/>
              </a:spcBef>
              <a:buFontTx/>
              <a:buChar char="•"/>
            </a:pPr>
            <a:r>
              <a:rPr lang="es-ES" altLang="es-ES" b="1" dirty="0"/>
              <a:t>  Máximo nivel de protección</a:t>
            </a:r>
          </a:p>
          <a:p>
            <a:pPr>
              <a:lnSpc>
                <a:spcPct val="50000"/>
              </a:lnSpc>
              <a:spcBef>
                <a:spcPct val="50000"/>
              </a:spcBef>
              <a:buFontTx/>
              <a:buChar char="•"/>
            </a:pPr>
            <a:r>
              <a:rPr lang="es-ES" altLang="es-ES" b="1" dirty="0"/>
              <a:t>  Espacios con valores ambientales excepcionales</a:t>
            </a:r>
          </a:p>
          <a:p>
            <a:pPr>
              <a:lnSpc>
                <a:spcPct val="50000"/>
              </a:lnSpc>
              <a:spcBef>
                <a:spcPct val="50000"/>
              </a:spcBef>
              <a:spcAft>
                <a:spcPct val="50000"/>
              </a:spcAft>
              <a:buFontTx/>
              <a:buChar char="•"/>
            </a:pPr>
            <a:r>
              <a:rPr lang="es-ES" altLang="es-ES" b="1" dirty="0"/>
              <a:t>  Ordenación de usos supeditados a la conservación</a:t>
            </a:r>
          </a:p>
        </p:txBody>
      </p:sp>
      <p:sp>
        <p:nvSpPr>
          <p:cNvPr id="8" name="Text Box 6"/>
          <p:cNvSpPr txBox="1">
            <a:spLocks noChangeArrowheads="1"/>
          </p:cNvSpPr>
          <p:nvPr/>
        </p:nvSpPr>
        <p:spPr bwMode="auto">
          <a:xfrm>
            <a:off x="2637631" y="3400425"/>
            <a:ext cx="7056437" cy="3232150"/>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ct val="50000"/>
              </a:spcBef>
            </a:pPr>
            <a:r>
              <a:rPr lang="es-ES" altLang="es-ES" b="1" u="sng" dirty="0"/>
              <a:t>Usos y actividades compatibles</a:t>
            </a:r>
          </a:p>
          <a:p>
            <a:pPr algn="ctr">
              <a:spcBef>
                <a:spcPct val="50000"/>
              </a:spcBef>
              <a:buFontTx/>
              <a:buChar char="•"/>
            </a:pPr>
            <a:r>
              <a:rPr lang="es-ES" altLang="es-ES" b="1" dirty="0"/>
              <a:t> Forestales</a:t>
            </a:r>
          </a:p>
          <a:p>
            <a:pPr algn="ctr">
              <a:spcBef>
                <a:spcPct val="50000"/>
              </a:spcBef>
              <a:buFontTx/>
              <a:buChar char="•"/>
            </a:pPr>
            <a:r>
              <a:rPr lang="es-ES" altLang="es-ES" b="1" dirty="0"/>
              <a:t> Ganaderos tradicionales</a:t>
            </a:r>
          </a:p>
          <a:p>
            <a:pPr algn="ctr">
              <a:spcBef>
                <a:spcPct val="50000"/>
              </a:spcBef>
              <a:buFontTx/>
              <a:buChar char="•"/>
            </a:pPr>
            <a:r>
              <a:rPr lang="es-ES" altLang="es-ES" b="1" dirty="0"/>
              <a:t> Actividad cinegética</a:t>
            </a:r>
          </a:p>
          <a:p>
            <a:pPr algn="ctr">
              <a:spcBef>
                <a:spcPct val="50000"/>
              </a:spcBef>
              <a:buFontTx/>
              <a:buChar char="•"/>
            </a:pPr>
            <a:r>
              <a:rPr lang="es-ES" altLang="es-ES" b="1" dirty="0"/>
              <a:t> Uso público y educación ambiental</a:t>
            </a:r>
          </a:p>
          <a:p>
            <a:pPr algn="ctr">
              <a:spcBef>
                <a:spcPct val="50000"/>
              </a:spcBef>
              <a:buFontTx/>
              <a:buChar char="•"/>
            </a:pPr>
            <a:r>
              <a:rPr lang="es-ES" altLang="es-ES" b="1" dirty="0"/>
              <a:t> Actividad científica</a:t>
            </a:r>
          </a:p>
        </p:txBody>
      </p:sp>
    </p:spTree>
    <p:extLst>
      <p:ext uri="{BB962C8B-B14F-4D97-AF65-F5344CB8AC3E}">
        <p14:creationId xmlns:p14="http://schemas.microsoft.com/office/powerpoint/2010/main" val="148730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8050" y="163341"/>
            <a:ext cx="10515600" cy="1325563"/>
          </a:xfrm>
        </p:spPr>
        <p:txBody>
          <a:bodyPr/>
          <a:lstStyle/>
          <a:p>
            <a:pPr algn="ctr"/>
            <a:r>
              <a:rPr lang="es-ES" b="1" dirty="0">
                <a:solidFill>
                  <a:srgbClr val="80AF33"/>
                </a:solidFill>
              </a:rPr>
              <a:t>Caracterización de la Zonificación</a:t>
            </a:r>
            <a:endParaRPr lang="es-ES"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6" name="Text Box 4"/>
          <p:cNvSpPr txBox="1">
            <a:spLocks noChangeArrowheads="1"/>
          </p:cNvSpPr>
          <p:nvPr/>
        </p:nvSpPr>
        <p:spPr bwMode="auto">
          <a:xfrm>
            <a:off x="2074863" y="1652245"/>
            <a:ext cx="7991475" cy="461963"/>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ct val="50000"/>
              </a:spcBef>
            </a:pPr>
            <a:r>
              <a:rPr lang="es-ES" altLang="es-ES" b="1" u="sng" dirty="0"/>
              <a:t>ZONAS DE RESERVA (Zonas A)</a:t>
            </a:r>
          </a:p>
        </p:txBody>
      </p:sp>
      <p:sp>
        <p:nvSpPr>
          <p:cNvPr id="7" name="Text Box 7"/>
          <p:cNvSpPr txBox="1">
            <a:spLocks noChangeArrowheads="1"/>
          </p:cNvSpPr>
          <p:nvPr/>
        </p:nvSpPr>
        <p:spPr bwMode="auto">
          <a:xfrm>
            <a:off x="2478087" y="2597150"/>
            <a:ext cx="7375525" cy="3232150"/>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ct val="50000"/>
              </a:spcBef>
            </a:pPr>
            <a:r>
              <a:rPr lang="es-ES" altLang="es-ES" b="1" u="sng" dirty="0"/>
              <a:t>Usos y actividades incompatibles</a:t>
            </a:r>
          </a:p>
          <a:p>
            <a:pPr algn="ctr">
              <a:spcBef>
                <a:spcPct val="50000"/>
              </a:spcBef>
              <a:buFontTx/>
              <a:buChar char="•"/>
            </a:pPr>
            <a:r>
              <a:rPr lang="es-ES" altLang="es-ES" b="1" dirty="0"/>
              <a:t> Cambios de uso del suelo</a:t>
            </a:r>
          </a:p>
          <a:p>
            <a:pPr algn="ctr">
              <a:spcBef>
                <a:spcPct val="50000"/>
              </a:spcBef>
              <a:buFontTx/>
              <a:buChar char="•"/>
            </a:pPr>
            <a:r>
              <a:rPr lang="es-ES" altLang="es-ES" b="1" dirty="0"/>
              <a:t> Eliminación de vegetación</a:t>
            </a:r>
          </a:p>
          <a:p>
            <a:pPr algn="ctr">
              <a:spcBef>
                <a:spcPct val="50000"/>
              </a:spcBef>
              <a:buFontTx/>
              <a:buChar char="•"/>
            </a:pPr>
            <a:r>
              <a:rPr lang="es-ES" altLang="es-ES" b="1" dirty="0"/>
              <a:t> Nuevas instalaciones y </a:t>
            </a:r>
            <a:r>
              <a:rPr lang="es-ES" altLang="es-ES" b="1" dirty="0" err="1"/>
              <a:t>edific</a:t>
            </a:r>
            <a:r>
              <a:rPr lang="es-ES" altLang="es-ES" b="1" dirty="0"/>
              <a:t>.</a:t>
            </a:r>
          </a:p>
          <a:p>
            <a:pPr algn="ctr">
              <a:spcBef>
                <a:spcPct val="50000"/>
              </a:spcBef>
              <a:buFontTx/>
              <a:buChar char="•"/>
            </a:pPr>
            <a:r>
              <a:rPr lang="es-ES" altLang="es-ES" b="1" dirty="0"/>
              <a:t> Movimientos de tierra</a:t>
            </a:r>
          </a:p>
          <a:p>
            <a:pPr algn="ctr">
              <a:spcBef>
                <a:spcPct val="50000"/>
              </a:spcBef>
              <a:buFontTx/>
              <a:buChar char="•"/>
            </a:pPr>
            <a:r>
              <a:rPr lang="es-ES" altLang="es-ES" b="1" dirty="0"/>
              <a:t> Actividad náuticas</a:t>
            </a:r>
          </a:p>
        </p:txBody>
      </p:sp>
    </p:spTree>
    <p:extLst>
      <p:ext uri="{BB962C8B-B14F-4D97-AF65-F5344CB8AC3E}">
        <p14:creationId xmlns:p14="http://schemas.microsoft.com/office/powerpoint/2010/main" val="192470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8050" y="163341"/>
            <a:ext cx="10515600" cy="1325563"/>
          </a:xfrm>
        </p:spPr>
        <p:txBody>
          <a:bodyPr/>
          <a:lstStyle/>
          <a:p>
            <a:pPr algn="ctr"/>
            <a:r>
              <a:rPr lang="es-ES" b="1" dirty="0">
                <a:solidFill>
                  <a:srgbClr val="80AF33"/>
                </a:solidFill>
              </a:rPr>
              <a:t>Caracterización de la Zonificación</a:t>
            </a:r>
            <a:endParaRPr lang="es-ES"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8" name="Text Box 4"/>
          <p:cNvSpPr txBox="1">
            <a:spLocks noChangeArrowheads="1"/>
          </p:cNvSpPr>
          <p:nvPr/>
        </p:nvSpPr>
        <p:spPr bwMode="auto">
          <a:xfrm>
            <a:off x="1931988" y="1116720"/>
            <a:ext cx="7991475" cy="2462213"/>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ts val="600"/>
              </a:spcBef>
            </a:pPr>
            <a:r>
              <a:rPr lang="es-ES" altLang="es-ES" b="1" u="sng" dirty="0"/>
              <a:t>ZONAS DE REGULACIÓN ESPECIAL (Zona B)</a:t>
            </a:r>
          </a:p>
          <a:p>
            <a:pPr>
              <a:spcBef>
                <a:spcPts val="600"/>
              </a:spcBef>
              <a:buFontTx/>
              <a:buChar char="•"/>
            </a:pPr>
            <a:r>
              <a:rPr lang="es-ES" altLang="es-ES" b="1" dirty="0"/>
              <a:t>  Nivel de protección medio</a:t>
            </a:r>
          </a:p>
          <a:p>
            <a:pPr>
              <a:spcBef>
                <a:spcPts val="600"/>
              </a:spcBef>
              <a:buFontTx/>
              <a:buChar char="•"/>
            </a:pPr>
            <a:r>
              <a:rPr lang="es-ES" altLang="es-ES" b="1" dirty="0"/>
              <a:t>  Espacios con valores ambientales altos</a:t>
            </a:r>
          </a:p>
          <a:p>
            <a:pPr>
              <a:buFontTx/>
              <a:buChar char="•"/>
            </a:pPr>
            <a:r>
              <a:rPr lang="es-ES" altLang="es-ES" b="1" dirty="0"/>
              <a:t>  Ordenación de usos y actividades que posibilite el</a:t>
            </a:r>
          </a:p>
          <a:p>
            <a:r>
              <a:rPr lang="es-ES" altLang="es-ES" b="1" dirty="0"/>
              <a:t>    aprovechamiento de los recursos compatible con la </a:t>
            </a:r>
          </a:p>
          <a:p>
            <a:r>
              <a:rPr lang="es-ES" altLang="es-ES" b="1" dirty="0"/>
              <a:t>    conservación</a:t>
            </a:r>
          </a:p>
        </p:txBody>
      </p:sp>
      <p:sp>
        <p:nvSpPr>
          <p:cNvPr id="9" name="Text Box 6"/>
          <p:cNvSpPr txBox="1">
            <a:spLocks noChangeArrowheads="1"/>
          </p:cNvSpPr>
          <p:nvPr/>
        </p:nvSpPr>
        <p:spPr bwMode="auto">
          <a:xfrm>
            <a:off x="2544763" y="3862388"/>
            <a:ext cx="7056437" cy="2692400"/>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ts val="600"/>
              </a:spcBef>
            </a:pPr>
            <a:r>
              <a:rPr lang="es-ES" altLang="es-ES" b="1" u="sng" dirty="0"/>
              <a:t>Usos y actividades compatibles</a:t>
            </a:r>
          </a:p>
          <a:p>
            <a:pPr algn="ctr">
              <a:spcBef>
                <a:spcPts val="600"/>
              </a:spcBef>
              <a:buFontTx/>
              <a:buChar char="•"/>
            </a:pPr>
            <a:r>
              <a:rPr lang="es-ES" altLang="es-ES" b="1" dirty="0"/>
              <a:t> Forestales</a:t>
            </a:r>
          </a:p>
          <a:p>
            <a:pPr algn="ctr">
              <a:spcBef>
                <a:spcPts val="600"/>
              </a:spcBef>
              <a:buFontTx/>
              <a:buChar char="•"/>
            </a:pPr>
            <a:r>
              <a:rPr lang="es-ES" altLang="es-ES" b="1" dirty="0"/>
              <a:t> Agrícolas existentes y ganaderos tradicionales</a:t>
            </a:r>
          </a:p>
          <a:p>
            <a:pPr algn="ctr">
              <a:spcBef>
                <a:spcPts val="600"/>
              </a:spcBef>
              <a:buFontTx/>
              <a:buChar char="•"/>
            </a:pPr>
            <a:r>
              <a:rPr lang="es-ES" altLang="es-ES" b="1" dirty="0"/>
              <a:t> Actividad cinegética</a:t>
            </a:r>
          </a:p>
          <a:p>
            <a:pPr algn="ctr">
              <a:spcBef>
                <a:spcPts val="600"/>
              </a:spcBef>
              <a:buFontTx/>
              <a:buChar char="•"/>
            </a:pPr>
            <a:r>
              <a:rPr lang="es-ES" altLang="es-ES" b="1" dirty="0"/>
              <a:t> Uso público y educación ambiental</a:t>
            </a:r>
          </a:p>
          <a:p>
            <a:pPr algn="ctr">
              <a:spcBef>
                <a:spcPts val="600"/>
              </a:spcBef>
              <a:buFontTx/>
              <a:buChar char="•"/>
            </a:pPr>
            <a:r>
              <a:rPr lang="es-ES" altLang="es-ES" b="1" dirty="0"/>
              <a:t> Actividad científica</a:t>
            </a:r>
          </a:p>
        </p:txBody>
      </p:sp>
    </p:spTree>
    <p:extLst>
      <p:ext uri="{BB962C8B-B14F-4D97-AF65-F5344CB8AC3E}">
        <p14:creationId xmlns:p14="http://schemas.microsoft.com/office/powerpoint/2010/main" val="413032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8050" y="163341"/>
            <a:ext cx="10515600" cy="1325563"/>
          </a:xfrm>
        </p:spPr>
        <p:txBody>
          <a:bodyPr/>
          <a:lstStyle/>
          <a:p>
            <a:pPr algn="ctr"/>
            <a:r>
              <a:rPr lang="es-ES" b="1" dirty="0">
                <a:solidFill>
                  <a:srgbClr val="80AF33"/>
                </a:solidFill>
              </a:rPr>
              <a:t>Caracterización de la Zonificación</a:t>
            </a:r>
            <a:endParaRPr lang="es-ES"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6" name="Text Box 7"/>
          <p:cNvSpPr txBox="1">
            <a:spLocks noChangeArrowheads="1"/>
          </p:cNvSpPr>
          <p:nvPr/>
        </p:nvSpPr>
        <p:spPr bwMode="auto">
          <a:xfrm>
            <a:off x="2590800" y="1882775"/>
            <a:ext cx="7375525" cy="3232150"/>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ct val="50000"/>
              </a:spcBef>
            </a:pPr>
            <a:r>
              <a:rPr lang="es-ES" altLang="es-ES" b="1" u="sng"/>
              <a:t>Usos y actividades incompatibles</a:t>
            </a:r>
          </a:p>
          <a:p>
            <a:pPr algn="ctr">
              <a:spcBef>
                <a:spcPct val="50000"/>
              </a:spcBef>
              <a:buFontTx/>
              <a:buChar char="•"/>
            </a:pPr>
            <a:r>
              <a:rPr lang="es-ES" altLang="es-ES" b="1"/>
              <a:t>Eliminación de vegetación</a:t>
            </a:r>
          </a:p>
          <a:p>
            <a:pPr algn="ctr">
              <a:spcBef>
                <a:spcPct val="50000"/>
              </a:spcBef>
              <a:buFontTx/>
              <a:buChar char="•"/>
            </a:pPr>
            <a:r>
              <a:rPr lang="es-ES" altLang="es-ES" b="1"/>
              <a:t> Pérdida función protectora del olivar </a:t>
            </a:r>
          </a:p>
          <a:p>
            <a:pPr algn="ctr">
              <a:spcBef>
                <a:spcPct val="50000"/>
              </a:spcBef>
              <a:buFontTx/>
              <a:buChar char="•"/>
            </a:pPr>
            <a:r>
              <a:rPr lang="es-ES" altLang="es-ES" b="1"/>
              <a:t> Cambio de uso forestal a agrícola</a:t>
            </a:r>
          </a:p>
          <a:p>
            <a:pPr algn="ctr">
              <a:spcBef>
                <a:spcPct val="50000"/>
              </a:spcBef>
              <a:buFontTx/>
              <a:buChar char="•"/>
            </a:pPr>
            <a:r>
              <a:rPr lang="es-ES" altLang="es-ES" b="1"/>
              <a:t> Infraestructuras que supongan peligro Zonas A</a:t>
            </a:r>
          </a:p>
          <a:p>
            <a:pPr algn="ctr">
              <a:spcBef>
                <a:spcPct val="50000"/>
              </a:spcBef>
              <a:buFontTx/>
              <a:buChar char="•"/>
            </a:pPr>
            <a:r>
              <a:rPr lang="es-ES" altLang="es-ES" b="1"/>
              <a:t> Nuevas canteras</a:t>
            </a:r>
          </a:p>
        </p:txBody>
      </p:sp>
    </p:spTree>
    <p:extLst>
      <p:ext uri="{BB962C8B-B14F-4D97-AF65-F5344CB8AC3E}">
        <p14:creationId xmlns:p14="http://schemas.microsoft.com/office/powerpoint/2010/main" val="263417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8050" y="163341"/>
            <a:ext cx="10515600" cy="1325563"/>
          </a:xfrm>
        </p:spPr>
        <p:txBody>
          <a:bodyPr/>
          <a:lstStyle/>
          <a:p>
            <a:pPr algn="ctr"/>
            <a:r>
              <a:rPr lang="es-ES" b="1" dirty="0">
                <a:solidFill>
                  <a:srgbClr val="80AF33"/>
                </a:solidFill>
              </a:rPr>
              <a:t>Caracterización de la Zonificación</a:t>
            </a:r>
            <a:endParaRPr lang="es-ES"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5" name="Text Box 4"/>
          <p:cNvSpPr txBox="1">
            <a:spLocks noChangeArrowheads="1"/>
          </p:cNvSpPr>
          <p:nvPr/>
        </p:nvSpPr>
        <p:spPr bwMode="auto">
          <a:xfrm>
            <a:off x="2170112" y="1381125"/>
            <a:ext cx="7991475" cy="2462213"/>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ts val="600"/>
              </a:spcBef>
            </a:pPr>
            <a:r>
              <a:rPr lang="es-ES" altLang="es-ES" b="1" u="sng"/>
              <a:t>ZONAS DE REGULACIÓN COMÚN (Zona C)</a:t>
            </a:r>
          </a:p>
          <a:p>
            <a:pPr>
              <a:spcBef>
                <a:spcPts val="600"/>
              </a:spcBef>
              <a:buFontTx/>
              <a:buChar char="•"/>
            </a:pPr>
            <a:r>
              <a:rPr lang="es-ES" altLang="es-ES" b="1"/>
              <a:t>  Menor nivel de protección</a:t>
            </a:r>
          </a:p>
          <a:p>
            <a:pPr>
              <a:spcBef>
                <a:spcPts val="600"/>
              </a:spcBef>
              <a:buFontTx/>
              <a:buChar char="•"/>
            </a:pPr>
            <a:r>
              <a:rPr lang="es-ES" altLang="es-ES" b="1"/>
              <a:t>  Espacios con valores ambientales medios o bajos</a:t>
            </a:r>
          </a:p>
          <a:p>
            <a:pPr>
              <a:buFontTx/>
              <a:buChar char="•"/>
            </a:pPr>
            <a:r>
              <a:rPr lang="es-ES" altLang="es-ES" b="1"/>
              <a:t>  Ordenación de usos y actividades que posibilite el</a:t>
            </a:r>
          </a:p>
          <a:p>
            <a:r>
              <a:rPr lang="es-ES" altLang="es-ES" b="1"/>
              <a:t>    aprovechamiento de los recursos y la recuperación</a:t>
            </a:r>
          </a:p>
          <a:p>
            <a:r>
              <a:rPr lang="es-ES" altLang="es-ES" b="1"/>
              <a:t>    de los ecosistemas</a:t>
            </a:r>
          </a:p>
        </p:txBody>
      </p:sp>
      <p:sp>
        <p:nvSpPr>
          <p:cNvPr id="7" name="Text Box 6"/>
          <p:cNvSpPr txBox="1">
            <a:spLocks noChangeArrowheads="1"/>
          </p:cNvSpPr>
          <p:nvPr/>
        </p:nvSpPr>
        <p:spPr bwMode="auto">
          <a:xfrm>
            <a:off x="2493167" y="3976688"/>
            <a:ext cx="7345363" cy="2692400"/>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ts val="600"/>
              </a:spcBef>
            </a:pPr>
            <a:r>
              <a:rPr lang="es-ES" altLang="es-ES" b="1" u="sng"/>
              <a:t>Usos y actividades compatibles</a:t>
            </a:r>
          </a:p>
          <a:p>
            <a:pPr algn="ctr">
              <a:spcBef>
                <a:spcPts val="600"/>
              </a:spcBef>
              <a:buFontTx/>
              <a:buChar char="•"/>
            </a:pPr>
            <a:r>
              <a:rPr lang="es-ES" altLang="es-ES" b="1"/>
              <a:t>Agrícolas existentes y ganaderos tradicionales</a:t>
            </a:r>
          </a:p>
          <a:p>
            <a:pPr algn="ctr">
              <a:spcBef>
                <a:spcPts val="600"/>
              </a:spcBef>
              <a:buFontTx/>
              <a:buChar char="•"/>
            </a:pPr>
            <a:r>
              <a:rPr lang="es-ES" altLang="es-ES" b="1"/>
              <a:t> Actividad cinegética</a:t>
            </a:r>
          </a:p>
          <a:p>
            <a:pPr algn="ctr">
              <a:spcBef>
                <a:spcPts val="600"/>
              </a:spcBef>
              <a:buFontTx/>
              <a:buChar char="•"/>
            </a:pPr>
            <a:r>
              <a:rPr lang="es-ES" altLang="es-ES" b="1"/>
              <a:t> Equipamientos de uso público y educ. ambiental</a:t>
            </a:r>
          </a:p>
          <a:p>
            <a:pPr algn="ctr">
              <a:spcBef>
                <a:spcPts val="600"/>
              </a:spcBef>
              <a:buFontTx/>
              <a:buChar char="•"/>
            </a:pPr>
            <a:r>
              <a:rPr lang="es-ES" altLang="es-ES" b="1"/>
              <a:t> Actividad científica</a:t>
            </a:r>
          </a:p>
          <a:p>
            <a:pPr algn="ctr">
              <a:spcBef>
                <a:spcPts val="600"/>
              </a:spcBef>
              <a:buFontTx/>
              <a:buChar char="•"/>
            </a:pPr>
            <a:r>
              <a:rPr lang="es-ES" altLang="es-ES" b="1"/>
              <a:t>Cambios de uso y de cultivo</a:t>
            </a:r>
          </a:p>
        </p:txBody>
      </p:sp>
    </p:spTree>
    <p:extLst>
      <p:ext uri="{BB962C8B-B14F-4D97-AF65-F5344CB8AC3E}">
        <p14:creationId xmlns:p14="http://schemas.microsoft.com/office/powerpoint/2010/main" val="15763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flipH="1">
            <a:off x="907200" y="846720"/>
            <a:ext cx="3927360" cy="98400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4" name="CustomShape 2"/>
          <p:cNvSpPr/>
          <p:nvPr/>
        </p:nvSpPr>
        <p:spPr>
          <a:xfrm rot="5400000">
            <a:off x="6026880" y="-5102400"/>
            <a:ext cx="145920" cy="1036272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5" name="CustomShape 3"/>
          <p:cNvSpPr/>
          <p:nvPr/>
        </p:nvSpPr>
        <p:spPr>
          <a:xfrm flipH="1">
            <a:off x="907200" y="1836960"/>
            <a:ext cx="3927360" cy="42240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6" name="CustomShape 4"/>
          <p:cNvSpPr/>
          <p:nvPr/>
        </p:nvSpPr>
        <p:spPr>
          <a:xfrm>
            <a:off x="914400" y="445440"/>
            <a:ext cx="591360" cy="559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7" name="CustomShape 5"/>
          <p:cNvSpPr/>
          <p:nvPr/>
        </p:nvSpPr>
        <p:spPr>
          <a:xfrm rot="16200000">
            <a:off x="10147680" y="3302400"/>
            <a:ext cx="3131040" cy="259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9" name="CustomShape 6"/>
          <p:cNvSpPr/>
          <p:nvPr/>
        </p:nvSpPr>
        <p:spPr>
          <a:xfrm>
            <a:off x="0" y="0"/>
            <a:ext cx="12186720" cy="282720"/>
          </a:xfrm>
          <a:prstGeom prst="rect">
            <a:avLst/>
          </a:prstGeom>
          <a:noFill/>
          <a:ln w="36000">
            <a:noFill/>
          </a:ln>
        </p:spPr>
        <p:style>
          <a:lnRef idx="0">
            <a:scrgbClr r="0" g="0" b="0"/>
          </a:lnRef>
          <a:fillRef idx="0">
            <a:scrgbClr r="0" g="0" b="0"/>
          </a:fillRef>
          <a:effectRef idx="0">
            <a:scrgbClr r="0" g="0" b="0"/>
          </a:effectRef>
          <a:fontRef idx="minor"/>
        </p:style>
        <p:txBody>
          <a:bodyPr lIns="120480" tIns="82560" rIns="120480" bIns="82560">
            <a:noAutofit/>
          </a:bodyPr>
          <a:lstStyle/>
          <a:p>
            <a:pPr algn="ctr">
              <a:lnSpc>
                <a:spcPct val="95000"/>
              </a:lnSpc>
            </a:pPr>
            <a:r>
              <a:rPr lang="es-ES" sz="3200" b="1" spc="-1">
                <a:solidFill>
                  <a:srgbClr val="006666"/>
                </a:solidFill>
                <a:latin typeface="Arial Black"/>
                <a:ea typeface="DejaVu Sans"/>
              </a:rPr>
              <a:t>Red de Espacios Naturales Protegidos de Andalucía</a:t>
            </a:r>
            <a:r>
              <a:rPr lang="es-ES" sz="3467" b="1" spc="-1">
                <a:solidFill>
                  <a:srgbClr val="006666"/>
                </a:solidFill>
                <a:latin typeface="Arial Black"/>
                <a:ea typeface="DejaVu Sans"/>
              </a:rPr>
              <a:t> </a:t>
            </a:r>
            <a:endParaRPr lang="es-ES" sz="3467" spc="-1">
              <a:latin typeface="Arial"/>
            </a:endParaRPr>
          </a:p>
        </p:txBody>
      </p:sp>
      <p:sp>
        <p:nvSpPr>
          <p:cNvPr id="2" name="CustomShape 5">
            <a:extLst>
              <a:ext uri="{FF2B5EF4-FFF2-40B4-BE49-F238E27FC236}">
                <a16:creationId xmlns:a16="http://schemas.microsoft.com/office/drawing/2014/main" id="{53FE44DF-B2A0-24CB-0773-9B854DFA6F07}"/>
              </a:ext>
            </a:extLst>
          </p:cNvPr>
          <p:cNvSpPr/>
          <p:nvPr/>
        </p:nvSpPr>
        <p:spPr>
          <a:xfrm rot="16200000">
            <a:off x="10300080" y="3454800"/>
            <a:ext cx="3131040" cy="25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s-ES" sz="1067" spc="-1" dirty="0">
                <a:solidFill>
                  <a:srgbClr val="64A83F"/>
                </a:solidFill>
                <a:latin typeface="Source Sans Pro Light"/>
                <a:ea typeface="Source Sans Pro Light"/>
              </a:rPr>
              <a:t>Parque Natural Sierra de Hornachuelos</a:t>
            </a:r>
            <a:endParaRPr lang="es-ES" sz="1067" spc="-1" dirty="0">
              <a:latin typeface="Arial"/>
            </a:endParaRPr>
          </a:p>
        </p:txBody>
      </p:sp>
      <p:pic>
        <p:nvPicPr>
          <p:cNvPr id="4" name="Imagen 3">
            <a:extLst>
              <a:ext uri="{FF2B5EF4-FFF2-40B4-BE49-F238E27FC236}">
                <a16:creationId xmlns:a16="http://schemas.microsoft.com/office/drawing/2014/main" id="{4F567CAD-0299-53D9-E156-9B53B4CA0539}"/>
              </a:ext>
            </a:extLst>
          </p:cNvPr>
          <p:cNvPicPr>
            <a:picLocks noChangeAspect="1"/>
          </p:cNvPicPr>
          <p:nvPr/>
        </p:nvPicPr>
        <p:blipFill>
          <a:blip r:embed="rId2" cstate="print"/>
          <a:stretch>
            <a:fillRect/>
          </a:stretch>
        </p:blipFill>
        <p:spPr>
          <a:xfrm>
            <a:off x="1335092" y="619261"/>
            <a:ext cx="6873988" cy="2523477"/>
          </a:xfrm>
          <a:prstGeom prst="rect">
            <a:avLst/>
          </a:prstGeom>
          <a:ln>
            <a:solidFill>
              <a:schemeClr val="tx1"/>
            </a:solidFill>
          </a:ln>
        </p:spPr>
      </p:pic>
      <p:pic>
        <p:nvPicPr>
          <p:cNvPr id="7" name="Imagen 6">
            <a:extLst>
              <a:ext uri="{FF2B5EF4-FFF2-40B4-BE49-F238E27FC236}">
                <a16:creationId xmlns:a16="http://schemas.microsoft.com/office/drawing/2014/main" id="{D3DFD888-A056-8E6B-59D6-04A28DF28385}"/>
              </a:ext>
            </a:extLst>
          </p:cNvPr>
          <p:cNvPicPr>
            <a:picLocks noChangeAspect="1"/>
          </p:cNvPicPr>
          <p:nvPr/>
        </p:nvPicPr>
        <p:blipFill>
          <a:blip r:embed="rId3" cstate="print"/>
          <a:stretch>
            <a:fillRect/>
          </a:stretch>
        </p:blipFill>
        <p:spPr>
          <a:xfrm>
            <a:off x="1335092" y="3257895"/>
            <a:ext cx="4768351" cy="1279974"/>
          </a:xfrm>
          <a:prstGeom prst="rect">
            <a:avLst/>
          </a:prstGeom>
          <a:ln>
            <a:solidFill>
              <a:schemeClr val="tx1"/>
            </a:solidFill>
          </a:ln>
        </p:spPr>
      </p:pic>
      <p:pic>
        <p:nvPicPr>
          <p:cNvPr id="9" name="Imagen 8">
            <a:extLst>
              <a:ext uri="{FF2B5EF4-FFF2-40B4-BE49-F238E27FC236}">
                <a16:creationId xmlns:a16="http://schemas.microsoft.com/office/drawing/2014/main" id="{7285E699-34ED-24B5-9C6A-050E47C27DFC}"/>
              </a:ext>
            </a:extLst>
          </p:cNvPr>
          <p:cNvPicPr>
            <a:picLocks noChangeAspect="1"/>
          </p:cNvPicPr>
          <p:nvPr/>
        </p:nvPicPr>
        <p:blipFill>
          <a:blip r:embed="rId4" cstate="print"/>
          <a:stretch>
            <a:fillRect/>
          </a:stretch>
        </p:blipFill>
        <p:spPr>
          <a:xfrm>
            <a:off x="1335092" y="4653026"/>
            <a:ext cx="7773485" cy="2076740"/>
          </a:xfrm>
          <a:prstGeom prst="rect">
            <a:avLst/>
          </a:prstGeom>
          <a:ln>
            <a:solidFill>
              <a:schemeClr val="tx1"/>
            </a:solidFill>
          </a:ln>
        </p:spPr>
      </p:pic>
      <p:pic>
        <p:nvPicPr>
          <p:cNvPr id="10" name="Imagen 9">
            <a:extLst>
              <a:ext uri="{FF2B5EF4-FFF2-40B4-BE49-F238E27FC236}">
                <a16:creationId xmlns:a16="http://schemas.microsoft.com/office/drawing/2014/main" id="{4A3FD6F8-2FE5-A02C-9A2E-8E24CB9FB1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sp>
        <p:nvSpPr>
          <p:cNvPr id="12" name="CuadroTexto 11">
            <a:extLst>
              <a:ext uri="{FF2B5EF4-FFF2-40B4-BE49-F238E27FC236}">
                <a16:creationId xmlns:a16="http://schemas.microsoft.com/office/drawing/2014/main" id="{23BE2DEC-355C-0FB6-A809-902011225637}"/>
              </a:ext>
            </a:extLst>
          </p:cNvPr>
          <p:cNvSpPr txBox="1"/>
          <p:nvPr/>
        </p:nvSpPr>
        <p:spPr>
          <a:xfrm>
            <a:off x="8385029" y="2799570"/>
            <a:ext cx="3399219" cy="1569660"/>
          </a:xfrm>
          <a:prstGeom prst="rect">
            <a:avLst/>
          </a:prstGeom>
          <a:solidFill>
            <a:schemeClr val="bg1"/>
          </a:solidFill>
          <a:ln>
            <a:solidFill>
              <a:schemeClr val="tx1"/>
            </a:solidFill>
          </a:ln>
        </p:spPr>
        <p:txBody>
          <a:bodyPr wrap="square">
            <a:spAutoFit/>
          </a:bodyPr>
          <a:lstStyle/>
          <a:p>
            <a:pPr algn="ctr"/>
            <a:r>
              <a:rPr lang="es-ES" sz="2400" b="0" i="0" dirty="0">
                <a:solidFill>
                  <a:srgbClr val="000000"/>
                </a:solidFill>
                <a:effectLst/>
                <a:highlight>
                  <a:srgbClr val="FFFFFF"/>
                </a:highlight>
                <a:latin typeface="SourceSansPro-Regular"/>
              </a:rPr>
              <a:t>RENPA ANDALUCIA</a:t>
            </a:r>
          </a:p>
          <a:p>
            <a:pPr algn="ctr"/>
            <a:r>
              <a:rPr lang="es-ES" sz="2400" b="0" i="0" dirty="0">
                <a:solidFill>
                  <a:srgbClr val="000000"/>
                </a:solidFill>
                <a:effectLst/>
                <a:highlight>
                  <a:srgbClr val="FFFFFF"/>
                </a:highlight>
                <a:latin typeface="SourceSansPro-Regular"/>
              </a:rPr>
              <a:t>311 espacios naturales protegidos</a:t>
            </a:r>
          </a:p>
          <a:p>
            <a:pPr algn="ctr"/>
            <a:r>
              <a:rPr lang="es-ES" sz="2400" b="0" i="0" dirty="0">
                <a:solidFill>
                  <a:srgbClr val="000000"/>
                </a:solidFill>
                <a:effectLst/>
                <a:highlight>
                  <a:srgbClr val="FFFFFF"/>
                </a:highlight>
                <a:latin typeface="SourceSansPro-Regular"/>
              </a:rPr>
              <a:t> 32% territorio</a:t>
            </a:r>
            <a:endParaRPr lang="es-ES" sz="2400" dirty="0"/>
          </a:p>
        </p:txBody>
      </p:sp>
      <p:sp>
        <p:nvSpPr>
          <p:cNvPr id="5" name="CuadroTexto 4">
            <a:extLst>
              <a:ext uri="{FF2B5EF4-FFF2-40B4-BE49-F238E27FC236}">
                <a16:creationId xmlns:a16="http://schemas.microsoft.com/office/drawing/2014/main" id="{85E59119-032C-8FAE-D14B-9314B9446406}"/>
              </a:ext>
            </a:extLst>
          </p:cNvPr>
          <p:cNvSpPr txBox="1"/>
          <p:nvPr/>
        </p:nvSpPr>
        <p:spPr>
          <a:xfrm>
            <a:off x="9258335" y="5208520"/>
            <a:ext cx="2736865" cy="830997"/>
          </a:xfrm>
          <a:prstGeom prst="rect">
            <a:avLst/>
          </a:prstGeom>
          <a:solidFill>
            <a:schemeClr val="bg1"/>
          </a:solidFill>
          <a:ln>
            <a:solidFill>
              <a:schemeClr val="tx1"/>
            </a:solidFill>
          </a:ln>
        </p:spPr>
        <p:txBody>
          <a:bodyPr wrap="square">
            <a:spAutoFit/>
          </a:bodyPr>
          <a:lstStyle>
            <a:defPPr>
              <a:defRPr lang="es-ES"/>
            </a:defPPr>
            <a:lvl1pPr algn="ctr">
              <a:defRPr sz="2400" b="0" i="0">
                <a:solidFill>
                  <a:srgbClr val="000000"/>
                </a:solidFill>
                <a:effectLst/>
                <a:highlight>
                  <a:srgbClr val="FFFFFF"/>
                </a:highlight>
                <a:latin typeface="SourceSansPro-Regular"/>
              </a:defRPr>
            </a:lvl1pPr>
          </a:lstStyle>
          <a:p>
            <a:r>
              <a:rPr lang="es-ES" dirty="0"/>
              <a:t>249 áreas protegidas</a:t>
            </a:r>
          </a:p>
        </p:txBody>
      </p:sp>
    </p:spTree>
    <p:extLst>
      <p:ext uri="{BB962C8B-B14F-4D97-AF65-F5344CB8AC3E}">
        <p14:creationId xmlns:p14="http://schemas.microsoft.com/office/powerpoint/2010/main" val="294527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8050" y="163341"/>
            <a:ext cx="10515600" cy="1325563"/>
          </a:xfrm>
        </p:spPr>
        <p:txBody>
          <a:bodyPr/>
          <a:lstStyle/>
          <a:p>
            <a:pPr algn="ctr"/>
            <a:r>
              <a:rPr lang="es-ES" b="1" dirty="0">
                <a:solidFill>
                  <a:srgbClr val="80AF33"/>
                </a:solidFill>
              </a:rPr>
              <a:t>Caracterización de la Zonificación</a:t>
            </a:r>
            <a:endParaRPr lang="es-ES"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5" name="Text Box 4"/>
          <p:cNvSpPr txBox="1">
            <a:spLocks noChangeArrowheads="1"/>
          </p:cNvSpPr>
          <p:nvPr/>
        </p:nvSpPr>
        <p:spPr bwMode="auto">
          <a:xfrm>
            <a:off x="2170112" y="2190750"/>
            <a:ext cx="7991475" cy="2462213"/>
          </a:xfrm>
          <a:prstGeom prst="rect">
            <a:avLst/>
          </a:prstGeom>
          <a:solidFill>
            <a:srgbClr val="FFFF99"/>
          </a:solidFill>
          <a:ln w="9525">
            <a:solidFill>
              <a:schemeClr val="tx1"/>
            </a:solidFill>
            <a:miter lim="800000"/>
            <a:headEnd/>
            <a:tailEnd/>
          </a:ln>
        </p:spPr>
        <p:txBody>
          <a:bodyPr>
            <a:spAutoFit/>
          </a:bodyPr>
          <a:lstStyle>
            <a:lvl1pPr eaLnBrk="0" hangingPunct="0">
              <a:defRPr sz="2400">
                <a:solidFill>
                  <a:srgbClr val="006600"/>
                </a:solidFill>
                <a:latin typeface="Trebuchet MS" panose="020B0603020202020204" pitchFamily="34" charset="0"/>
              </a:defRPr>
            </a:lvl1pPr>
            <a:lvl2pPr marL="742950" indent="-285750" eaLnBrk="0" hangingPunct="0">
              <a:defRPr sz="2400">
                <a:solidFill>
                  <a:srgbClr val="006600"/>
                </a:solidFill>
                <a:latin typeface="Trebuchet MS" panose="020B0603020202020204" pitchFamily="34" charset="0"/>
              </a:defRPr>
            </a:lvl2pPr>
            <a:lvl3pPr marL="1143000" indent="-228600" eaLnBrk="0" hangingPunct="0">
              <a:defRPr sz="2400">
                <a:solidFill>
                  <a:srgbClr val="006600"/>
                </a:solidFill>
                <a:latin typeface="Trebuchet MS" panose="020B0603020202020204" pitchFamily="34" charset="0"/>
              </a:defRPr>
            </a:lvl3pPr>
            <a:lvl4pPr marL="1600200" indent="-228600" eaLnBrk="0" hangingPunct="0">
              <a:defRPr sz="2400">
                <a:solidFill>
                  <a:srgbClr val="006600"/>
                </a:solidFill>
                <a:latin typeface="Trebuchet MS" panose="020B0603020202020204" pitchFamily="34" charset="0"/>
              </a:defRPr>
            </a:lvl4pPr>
            <a:lvl5pPr marL="2057400" indent="-228600" eaLnBrk="0" hangingPunct="0">
              <a:defRPr sz="2400">
                <a:solidFill>
                  <a:srgbClr val="006600"/>
                </a:solidFill>
                <a:latin typeface="Trebuchet MS" panose="020B0603020202020204" pitchFamily="34" charset="0"/>
              </a:defRPr>
            </a:lvl5pPr>
            <a:lvl6pPr marL="2514600" indent="-228600" eaLnBrk="0" fontAlgn="base" hangingPunct="0">
              <a:spcBef>
                <a:spcPct val="0"/>
              </a:spcBef>
              <a:spcAft>
                <a:spcPct val="0"/>
              </a:spcAft>
              <a:defRPr sz="2400">
                <a:solidFill>
                  <a:srgbClr val="006600"/>
                </a:solidFill>
                <a:latin typeface="Trebuchet MS" panose="020B0603020202020204" pitchFamily="34" charset="0"/>
              </a:defRPr>
            </a:lvl6pPr>
            <a:lvl7pPr marL="2971800" indent="-228600" eaLnBrk="0" fontAlgn="base" hangingPunct="0">
              <a:spcBef>
                <a:spcPct val="0"/>
              </a:spcBef>
              <a:spcAft>
                <a:spcPct val="0"/>
              </a:spcAft>
              <a:defRPr sz="2400">
                <a:solidFill>
                  <a:srgbClr val="006600"/>
                </a:solidFill>
                <a:latin typeface="Trebuchet MS" panose="020B0603020202020204" pitchFamily="34" charset="0"/>
              </a:defRPr>
            </a:lvl7pPr>
            <a:lvl8pPr marL="3429000" indent="-228600" eaLnBrk="0" fontAlgn="base" hangingPunct="0">
              <a:spcBef>
                <a:spcPct val="0"/>
              </a:spcBef>
              <a:spcAft>
                <a:spcPct val="0"/>
              </a:spcAft>
              <a:defRPr sz="2400">
                <a:solidFill>
                  <a:srgbClr val="006600"/>
                </a:solidFill>
                <a:latin typeface="Trebuchet MS" panose="020B0603020202020204" pitchFamily="34" charset="0"/>
              </a:defRPr>
            </a:lvl8pPr>
            <a:lvl9pPr marL="3886200" indent="-228600" eaLnBrk="0" fontAlgn="base" hangingPunct="0">
              <a:spcBef>
                <a:spcPct val="0"/>
              </a:spcBef>
              <a:spcAft>
                <a:spcPct val="0"/>
              </a:spcAft>
              <a:defRPr sz="2400">
                <a:solidFill>
                  <a:srgbClr val="006600"/>
                </a:solidFill>
                <a:latin typeface="Trebuchet MS" panose="020B0603020202020204" pitchFamily="34" charset="0"/>
              </a:defRPr>
            </a:lvl9pPr>
          </a:lstStyle>
          <a:p>
            <a:pPr algn="ctr">
              <a:spcBef>
                <a:spcPts val="600"/>
              </a:spcBef>
            </a:pPr>
            <a:r>
              <a:rPr lang="es-ES" altLang="es-ES" b="1" u="sng" dirty="0"/>
              <a:t>ZONAS DE EXCLUSIÓN (Zona E)</a:t>
            </a:r>
          </a:p>
          <a:p>
            <a:pPr>
              <a:spcBef>
                <a:spcPts val="600"/>
              </a:spcBef>
              <a:buFontTx/>
              <a:buChar char="•"/>
            </a:pPr>
            <a:r>
              <a:rPr lang="es-ES" altLang="es-ES" b="1" dirty="0"/>
              <a:t>  Terrenos clasificados por los planeamientos urbanísticos vigentes, como suelo urbano y </a:t>
            </a:r>
            <a:r>
              <a:rPr lang="es-ES" altLang="es-ES" b="1" dirty="0" err="1"/>
              <a:t>ubanizable</a:t>
            </a:r>
            <a:r>
              <a:rPr lang="es-ES" altLang="es-ES" b="1" dirty="0"/>
              <a:t>.</a:t>
            </a:r>
          </a:p>
          <a:p>
            <a:pPr>
              <a:spcBef>
                <a:spcPts val="600"/>
              </a:spcBef>
              <a:buFontTx/>
              <a:buChar char="•"/>
            </a:pPr>
            <a:r>
              <a:rPr lang="es-ES" altLang="es-ES" b="1" dirty="0"/>
              <a:t>Estas zonas quedan excluidas de la aplicación de la normativa general y </a:t>
            </a:r>
            <a:r>
              <a:rPr lang="es-ES" altLang="es-ES" b="1" dirty="0" err="1"/>
              <a:t>particula</a:t>
            </a:r>
            <a:r>
              <a:rPr lang="es-ES" altLang="es-ES" b="1" dirty="0"/>
              <a:t> del PORN y PRUG.</a:t>
            </a:r>
          </a:p>
        </p:txBody>
      </p:sp>
    </p:spTree>
    <p:extLst>
      <p:ext uri="{BB962C8B-B14F-4D97-AF65-F5344CB8AC3E}">
        <p14:creationId xmlns:p14="http://schemas.microsoft.com/office/powerpoint/2010/main" val="344340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ío rodeado de árboles&#10;&#10;Descripción generada automáticamente con confianza media">
            <a:extLst>
              <a:ext uri="{FF2B5EF4-FFF2-40B4-BE49-F238E27FC236}">
                <a16:creationId xmlns:a16="http://schemas.microsoft.com/office/drawing/2014/main" id="{C34F873C-1CAD-5E8C-8FD3-44267AD810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3011" name="Text Box 3">
            <a:extLst>
              <a:ext uri="{FF2B5EF4-FFF2-40B4-BE49-F238E27FC236}">
                <a16:creationId xmlns:a16="http://schemas.microsoft.com/office/drawing/2014/main" id="{966DB2BF-CE97-2E6C-4D91-6CEAB6960589}"/>
              </a:ext>
            </a:extLst>
          </p:cNvPr>
          <p:cNvSpPr txBox="1">
            <a:spLocks noChangeArrowheads="1"/>
          </p:cNvSpPr>
          <p:nvPr/>
        </p:nvSpPr>
        <p:spPr bwMode="auto">
          <a:xfrm>
            <a:off x="457199" y="1600201"/>
            <a:ext cx="11234057" cy="4800598"/>
          </a:xfrm>
          <a:prstGeom prst="rect">
            <a:avLst/>
          </a:prstGeom>
          <a:solidFill>
            <a:srgbClr val="FFFF99"/>
          </a:solidFill>
          <a:ln w="9525">
            <a:solidFill>
              <a:schemeClr val="tx1"/>
            </a:solidFill>
            <a:miter lim="800000"/>
            <a:headEnd/>
            <a:tailEnd/>
          </a:ln>
        </p:spPr>
        <p:txBody>
          <a:bodyPr vert="horz" lIns="91440" tIns="45720" rIns="91440" bIns="45720" rtlCol="0">
            <a:noAutofit/>
          </a:bodyPr>
          <a:lstStyle>
            <a:lvl1pPr marL="228600" indent="-228600" algn="just">
              <a:lnSpc>
                <a:spcPct val="90000"/>
              </a:lnSpc>
              <a:spcBef>
                <a:spcPts val="1000"/>
              </a:spcBef>
              <a:buFont typeface="Arial" panose="020B0604020202020204" pitchFamily="34" charset="0"/>
              <a:buChar char="•"/>
              <a:defRPr sz="2400" b="1">
                <a:solidFill>
                  <a:srgbClr val="006600"/>
                </a:solidFill>
                <a:latin typeface="Trebuchet MS" panose="020B0603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ltLang="es-ES" dirty="0"/>
              <a:t> Situación de partida: </a:t>
            </a:r>
            <a:r>
              <a:rPr lang="es-ES" altLang="es-ES" dirty="0">
                <a:solidFill>
                  <a:srgbClr val="FF0000"/>
                </a:solidFill>
              </a:rPr>
              <a:t>predominio casi absoluto de la propiedad privada</a:t>
            </a:r>
            <a:r>
              <a:rPr lang="es-ES" altLang="es-ES" dirty="0"/>
              <a:t>.</a:t>
            </a:r>
          </a:p>
          <a:p>
            <a:pPr marL="0" indent="0">
              <a:buNone/>
            </a:pPr>
            <a:endParaRPr lang="es-ES" altLang="es-ES" dirty="0"/>
          </a:p>
          <a:p>
            <a:r>
              <a:rPr lang="es-ES" altLang="es-ES" dirty="0"/>
              <a:t> Conflictos generados por la actividad cinegética: </a:t>
            </a:r>
            <a:r>
              <a:rPr lang="es-ES" altLang="es-ES" dirty="0">
                <a:solidFill>
                  <a:srgbClr val="FF0000"/>
                </a:solidFill>
              </a:rPr>
              <a:t>cercados cinegéticos</a:t>
            </a:r>
            <a:r>
              <a:rPr lang="es-ES" altLang="es-ES" dirty="0"/>
              <a:t>, </a:t>
            </a:r>
            <a:r>
              <a:rPr lang="es-ES" altLang="es-ES" dirty="0">
                <a:solidFill>
                  <a:srgbClr val="FF0000"/>
                </a:solidFill>
              </a:rPr>
              <a:t>sobrecarga cinegética</a:t>
            </a:r>
            <a:r>
              <a:rPr lang="es-ES" altLang="es-ES" dirty="0"/>
              <a:t>, cupos de capturas, veneno, especies alóctonas, furtivismo, </a:t>
            </a:r>
            <a:r>
              <a:rPr lang="es-ES" altLang="es-ES" dirty="0">
                <a:solidFill>
                  <a:srgbClr val="FF0000"/>
                </a:solidFill>
              </a:rPr>
              <a:t>Cierre senderos por actividades cinegéticas.</a:t>
            </a:r>
          </a:p>
          <a:p>
            <a:endParaRPr lang="es-ES" altLang="es-ES" dirty="0"/>
          </a:p>
          <a:p>
            <a:r>
              <a:rPr lang="es-ES" altLang="es-ES" dirty="0"/>
              <a:t> Conflictos generados por el manejo de la vegetación: desbroces excesivos, adehesamiento, (aprovechamiento de corcho), (podas abusivas).</a:t>
            </a:r>
          </a:p>
          <a:p>
            <a:endParaRPr lang="es-ES" altLang="es-ES" dirty="0"/>
          </a:p>
          <a:p>
            <a:r>
              <a:rPr lang="es-ES" altLang="es-ES" dirty="0"/>
              <a:t> Conflictos generados por la actividad ganadera: cercados ganaderos, sobrecarga ganadera, interacción con la fauna cinegética y silvestre. </a:t>
            </a:r>
          </a:p>
        </p:txBody>
      </p:sp>
      <p:sp>
        <p:nvSpPr>
          <p:cNvPr id="2" name="Text Box 4" descr="Diagonal hacia abajo clara">
            <a:extLst>
              <a:ext uri="{FF2B5EF4-FFF2-40B4-BE49-F238E27FC236}">
                <a16:creationId xmlns:a16="http://schemas.microsoft.com/office/drawing/2014/main" id="{2741DC70-6514-176A-0DFB-93AA78D696CF}"/>
              </a:ext>
            </a:extLst>
          </p:cNvPr>
          <p:cNvSpPr txBox="1">
            <a:spLocks noChangeArrowheads="1"/>
          </p:cNvSpPr>
          <p:nvPr/>
        </p:nvSpPr>
        <p:spPr bwMode="auto">
          <a:xfrm>
            <a:off x="2208214" y="457201"/>
            <a:ext cx="7991475" cy="868363"/>
          </a:xfrm>
          <a:prstGeom prst="rect">
            <a:avLst/>
          </a:prstGeom>
          <a:solidFill>
            <a:schemeClr val="accent4">
              <a:lumMod val="20000"/>
              <a:lumOff val="80000"/>
            </a:schemeClr>
          </a:solidFill>
          <a:ln>
            <a:solidFill>
              <a:schemeClr val="tx1"/>
            </a:solidFill>
          </a:ln>
        </p:spPr>
        <p:txBody>
          <a:bodyPr vert="horz" lIns="91440" tIns="45720" rIns="91440" bIns="45720" rtlCol="0" anchor="ctr">
            <a:normAutofit/>
          </a:bodyPr>
          <a:lstStyle>
            <a:lvl1pPr algn="ctr" eaLnBrk="0" hangingPunct="0">
              <a:lnSpc>
                <a:spcPct val="90000"/>
              </a:lnSpc>
              <a:spcBef>
                <a:spcPct val="50000"/>
              </a:spcBef>
              <a:buNone/>
              <a:defRPr sz="2800" b="1">
                <a:solidFill>
                  <a:srgbClr val="006600"/>
                </a:solidFill>
                <a:latin typeface="Trebuchet MS" panose="020B0603020202020204" pitchFamily="34" charset="0"/>
              </a:defRPr>
            </a:lvl1pPr>
          </a:lstStyle>
          <a:p>
            <a:r>
              <a:rPr lang="es-ES_tradnl" dirty="0"/>
              <a:t>GESTIÓN DE CONFLICTOS EN </a:t>
            </a:r>
            <a:r>
              <a:rPr lang="es-ES_tradnl"/>
              <a:t>EL P</a:t>
            </a:r>
            <a:r>
              <a:rPr lang="es-ES_tradnl" dirty="0"/>
              <a:t>. N. SIERRA DE HORNACHUELOS</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up)">
                                      <p:cBhvr>
                                        <p:cTn id="7" dur="500"/>
                                        <p:tgtEl>
                                          <p:spTgt spid="43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Un campo con árboles&#10;&#10;Descripción generada automáticamente">
            <a:extLst>
              <a:ext uri="{FF2B5EF4-FFF2-40B4-BE49-F238E27FC236}">
                <a16:creationId xmlns:a16="http://schemas.microsoft.com/office/drawing/2014/main" id="{523FFFB2-A1C0-B0B4-B33C-C741037A50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1" cy="7004957"/>
          </a:xfrm>
          <a:prstGeom prst="rect">
            <a:avLst/>
          </a:prstGeom>
        </p:spPr>
      </p:pic>
      <p:sp>
        <p:nvSpPr>
          <p:cNvPr id="44034" name="Text Box 2">
            <a:extLst>
              <a:ext uri="{FF2B5EF4-FFF2-40B4-BE49-F238E27FC236}">
                <a16:creationId xmlns:a16="http://schemas.microsoft.com/office/drawing/2014/main" id="{32ED2852-8F99-1C87-BD83-71DEB186C44E}"/>
              </a:ext>
            </a:extLst>
          </p:cNvPr>
          <p:cNvSpPr txBox="1">
            <a:spLocks noChangeArrowheads="1"/>
          </p:cNvSpPr>
          <p:nvPr/>
        </p:nvSpPr>
        <p:spPr bwMode="auto">
          <a:xfrm>
            <a:off x="457198" y="1569813"/>
            <a:ext cx="11005457" cy="4439101"/>
          </a:xfrm>
          <a:prstGeom prst="rect">
            <a:avLst/>
          </a:prstGeom>
          <a:solidFill>
            <a:srgbClr val="FFFF99"/>
          </a:solidFill>
          <a:ln w="9525">
            <a:solidFill>
              <a:schemeClr val="tx1"/>
            </a:solidFill>
            <a:miter lim="800000"/>
            <a:headEnd/>
            <a:tailEnd/>
          </a:ln>
        </p:spPr>
        <p:txBody>
          <a:bodyPr vert="horz" lIns="91440" tIns="45720" rIns="91440" bIns="45720" rtlCol="0">
            <a:noAutofit/>
          </a:bodyPr>
          <a:lstStyle>
            <a:defPPr>
              <a:defRPr lang="es-ES"/>
            </a:defPPr>
            <a:lvl1pPr marL="228600" indent="-228600" algn="just">
              <a:lnSpc>
                <a:spcPct val="90000"/>
              </a:lnSpc>
              <a:spcBef>
                <a:spcPts val="1000"/>
              </a:spcBef>
              <a:buFont typeface="Arial" panose="020B0604020202020204" pitchFamily="34" charset="0"/>
              <a:buChar char="•"/>
              <a:defRPr sz="2400" b="1">
                <a:solidFill>
                  <a:srgbClr val="006600"/>
                </a:solidFill>
                <a:latin typeface="Trebuchet MS" panose="020B0603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 altLang="es-ES" dirty="0"/>
              <a:t> Conflictos generados por la construcción de instalaciones: cerramientos, Zonas A, tendidos eléctricos.</a:t>
            </a:r>
          </a:p>
          <a:p>
            <a:r>
              <a:rPr lang="es-ES" altLang="es-ES" dirty="0"/>
              <a:t> Conflictos generados por la construcción de edificaciones: pequeñas propiedades, Zonas A, respeto a la arquitectura popular, presiones urbanísticas.</a:t>
            </a:r>
          </a:p>
          <a:p>
            <a:r>
              <a:rPr lang="es-ES" altLang="es-ES" dirty="0"/>
              <a:t> </a:t>
            </a:r>
            <a:r>
              <a:rPr lang="es-ES" altLang="es-ES" sz="2800" dirty="0">
                <a:solidFill>
                  <a:srgbClr val="FF0000"/>
                </a:solidFill>
              </a:rPr>
              <a:t>Gestión del uso público: vandalismo, escasez de suelo público, deslindes vías pecuarias y caminos públicos, etc.</a:t>
            </a:r>
          </a:p>
          <a:p>
            <a:r>
              <a:rPr lang="es-ES" altLang="es-ES" dirty="0"/>
              <a:t> Oportunidad de colaboración público-privada: convenios.</a:t>
            </a:r>
          </a:p>
          <a:p>
            <a:r>
              <a:rPr lang="es-ES" altLang="es-ES" dirty="0"/>
              <a:t> Ocurrencia de sucesos catastróficos: sequías, lluvias torrenciales, incendios forestales, plagas y enfermedades.</a:t>
            </a:r>
          </a:p>
        </p:txBody>
      </p:sp>
      <p:sp>
        <p:nvSpPr>
          <p:cNvPr id="3" name="Text Box 4" descr="Diagonal hacia abajo clara">
            <a:extLst>
              <a:ext uri="{FF2B5EF4-FFF2-40B4-BE49-F238E27FC236}">
                <a16:creationId xmlns:a16="http://schemas.microsoft.com/office/drawing/2014/main" id="{6BA41100-0F08-A963-990E-A073A7CB887A}"/>
              </a:ext>
            </a:extLst>
          </p:cNvPr>
          <p:cNvSpPr txBox="1">
            <a:spLocks noChangeArrowheads="1"/>
          </p:cNvSpPr>
          <p:nvPr/>
        </p:nvSpPr>
        <p:spPr bwMode="auto">
          <a:xfrm>
            <a:off x="2208214" y="457201"/>
            <a:ext cx="7991475" cy="868363"/>
          </a:xfrm>
          <a:prstGeom prst="rect">
            <a:avLst/>
          </a:prstGeom>
          <a:solidFill>
            <a:schemeClr val="accent4">
              <a:lumMod val="20000"/>
              <a:lumOff val="80000"/>
            </a:schemeClr>
          </a:solidFill>
          <a:ln>
            <a:solidFill>
              <a:schemeClr val="tx1"/>
            </a:solidFill>
          </a:ln>
        </p:spPr>
        <p:txBody>
          <a:bodyPr vert="horz" lIns="91440" tIns="45720" rIns="91440" bIns="45720" rtlCol="0" anchor="ctr">
            <a:normAutofit/>
          </a:bodyPr>
          <a:lstStyle>
            <a:lvl1pPr algn="ctr" eaLnBrk="0" hangingPunct="0">
              <a:lnSpc>
                <a:spcPct val="90000"/>
              </a:lnSpc>
              <a:spcBef>
                <a:spcPct val="50000"/>
              </a:spcBef>
              <a:buNone/>
              <a:defRPr sz="2800" b="1">
                <a:solidFill>
                  <a:srgbClr val="006600"/>
                </a:solidFill>
                <a:latin typeface="Trebuchet MS" panose="020B0603020202020204" pitchFamily="34" charset="0"/>
              </a:defRPr>
            </a:lvl1pPr>
          </a:lstStyle>
          <a:p>
            <a:r>
              <a:rPr lang="es-ES_tradnl" dirty="0"/>
              <a:t>GESTIÓN DE CONFLICTOS EN EL E.N.P SIERRA DE HORNACHUELOS</a:t>
            </a:r>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animEffect transition="in" filter="wipe(up)">
                                      <p:cBhvr>
                                        <p:cTn id="7" dur="500"/>
                                        <p:tgtEl>
                                          <p:spTgt spid="44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solidFill>
                  <a:srgbClr val="80AF33"/>
                </a:solidFill>
              </a:rPr>
              <a:t>PRUG</a:t>
            </a:r>
            <a:endParaRPr lang="es-ES" dirty="0"/>
          </a:p>
        </p:txBody>
      </p:sp>
      <p:sp>
        <p:nvSpPr>
          <p:cNvPr id="3" name="Marcador de contenido 2"/>
          <p:cNvSpPr>
            <a:spLocks noGrp="1"/>
          </p:cNvSpPr>
          <p:nvPr>
            <p:ph idx="1"/>
          </p:nvPr>
        </p:nvSpPr>
        <p:spPr>
          <a:xfrm>
            <a:off x="838200" y="2301486"/>
            <a:ext cx="10515600" cy="4351338"/>
          </a:xfrm>
        </p:spPr>
        <p:txBody>
          <a:bodyPr>
            <a:normAutofit/>
          </a:bodyPr>
          <a:lstStyle/>
          <a:p>
            <a:pPr marL="0" indent="0">
              <a:spcBef>
                <a:spcPct val="50000"/>
              </a:spcBef>
              <a:buNone/>
            </a:pPr>
            <a:r>
              <a:rPr lang="es-ES" sz="1800" i="1" kern="100" dirty="0">
                <a:latin typeface="Source Sans Pro" panose="020B0503030403020204" pitchFamily="34" charset="0"/>
                <a:ea typeface="Noto Sans HK" panose="020B0500000000000000" pitchFamily="34" charset="-128"/>
                <a:cs typeface="Source Sans Pro" panose="020B0503030403020204" pitchFamily="34" charset="0"/>
              </a:rPr>
              <a:t>A</a:t>
            </a:r>
            <a:r>
              <a:rPr lang="es-ES" sz="1800" i="1" kern="100" dirty="0">
                <a:effectLst/>
                <a:latin typeface="Source Sans Pro" panose="020B0503030403020204" pitchFamily="34" charset="0"/>
                <a:ea typeface="Noto Sans HK" panose="020B0500000000000000" pitchFamily="34" charset="-128"/>
                <a:cs typeface="Source Sans Pro" panose="020B0503030403020204" pitchFamily="34" charset="0"/>
              </a:rPr>
              <a:t>partado 4.2.1.9. PRUG</a:t>
            </a:r>
            <a:r>
              <a:rPr lang="es-ES" sz="1800" kern="100" dirty="0">
                <a:effectLst/>
                <a:latin typeface="Source Sans Pro" panose="020B0503030403020204" pitchFamily="34" charset="0"/>
                <a:ea typeface="Noto Sans HK" panose="020B0500000000000000" pitchFamily="34" charset="-128"/>
                <a:cs typeface="Source Sans Pro" panose="020B0503030403020204" pitchFamily="34" charset="0"/>
              </a:rPr>
              <a:t>:</a:t>
            </a:r>
            <a:endParaRPr lang="es-ES" sz="1800" kern="100" dirty="0">
              <a:effectLst/>
              <a:latin typeface="Times New Roman" panose="02020603050405020304" pitchFamily="18" charset="0"/>
              <a:ea typeface="Noto Sans HK" panose="020B0500000000000000" pitchFamily="34" charset="-128"/>
              <a:cs typeface="NewsGotT" pitchFamily="2" charset="0"/>
            </a:endParaRPr>
          </a:p>
          <a:p>
            <a:pPr marL="180340" indent="-180340" algn="just">
              <a:lnSpc>
                <a:spcPts val="1700"/>
              </a:lnSpc>
              <a:spcBef>
                <a:spcPts val="565"/>
              </a:spcBef>
              <a:spcAft>
                <a:spcPts val="565"/>
              </a:spcAft>
              <a:tabLst>
                <a:tab pos="180340" algn="l"/>
              </a:tabLst>
            </a:pPr>
            <a:r>
              <a:rPr lang="es-ES" sz="1800" i="1" dirty="0">
                <a:solidFill>
                  <a:srgbClr val="21211E"/>
                </a:solidFill>
                <a:effectLst/>
                <a:latin typeface="Source Sans Pro" panose="020B0503030403020204" pitchFamily="34" charset="0"/>
                <a:ea typeface="Times New Roman" panose="02020603050405020304" pitchFamily="18" charset="0"/>
                <a:cs typeface="SourceSansPro-Regular"/>
              </a:rPr>
              <a:t>“1º Los trabajos y aprovechamientos forestales que impliquen el uso de maquinaria pesada o un nivel de ruido elevado (desbrozadoras, motosierras, etc.) durante el periodo reproductivo citado deberán realizarse a más de 500 m del nido. Los trabajos y aprovechamientos forestales podrán ser suspendidos o, en su caso, aplazados cautelarmente en aquellos casos en los que la Consejería competente en materia de medio ambiente constante riesgo de causar un fracaso reproductivo en nidos concretos.</a:t>
            </a:r>
            <a:endParaRPr lang="es-ES" sz="1800" dirty="0">
              <a:solidFill>
                <a:srgbClr val="21211E"/>
              </a:solidFill>
              <a:effectLst/>
              <a:latin typeface="Source Sans Pro" panose="020B0503030403020204" pitchFamily="34" charset="0"/>
              <a:ea typeface="Noto Sans HK" panose="020B0500000000000000" pitchFamily="34" charset="-128"/>
              <a:cs typeface="Source Sans Pro" panose="020B0503030403020204" pitchFamily="34" charset="0"/>
            </a:endParaRPr>
          </a:p>
          <a:p>
            <a:pPr marL="180340" indent="-180340" algn="just">
              <a:lnSpc>
                <a:spcPts val="1700"/>
              </a:lnSpc>
              <a:spcBef>
                <a:spcPts val="565"/>
              </a:spcBef>
              <a:spcAft>
                <a:spcPts val="565"/>
              </a:spcAft>
              <a:tabLst>
                <a:tab pos="180340" algn="l"/>
              </a:tabLst>
            </a:pPr>
            <a:r>
              <a:rPr lang="es-ES" sz="1800" i="1" dirty="0">
                <a:solidFill>
                  <a:srgbClr val="21211E"/>
                </a:solidFill>
                <a:effectLst/>
                <a:latin typeface="Source Sans Pro" panose="020B0503030403020204" pitchFamily="34" charset="0"/>
                <a:ea typeface="Times New Roman" panose="02020603050405020304" pitchFamily="18" charset="0"/>
                <a:cs typeface="NewsGotT-Regu"/>
              </a:rPr>
              <a:t>2º </a:t>
            </a:r>
            <a:r>
              <a:rPr lang="es-ES" sz="1800" i="1" dirty="0">
                <a:solidFill>
                  <a:srgbClr val="21211E"/>
                </a:solidFill>
                <a:effectLst/>
                <a:latin typeface="Source Sans Pro" panose="020B0503030403020204" pitchFamily="34" charset="0"/>
                <a:ea typeface="Times New Roman" panose="02020603050405020304" pitchFamily="18" charset="0"/>
                <a:cs typeface="SourceSansPro-Regular"/>
              </a:rPr>
              <a:t>Los trabajos y aprovechamientos forestales distintos de los citados en el párrafo anterior durante las fases de incubación y estancia de los pollos en el nido podrán realizarse siempre que se lleven a cabo a más de 200 m del nido y durante las fases de cortejo, adecuación del nido y estancia de los pollos en el territorio (fuera del nido) podrán realizarse siempre que se lleven a cabo a más de 100 m del nido. Los trabajos y aprovechamientos forestales podrán ser suspendidos o, en su caso, aplazados cautelarmente en aquellos casos en los que la Consejería competente en materia de medio ambiente constante riesgo de causar un fracaso reproductivo en nidos concreto.</a:t>
            </a:r>
            <a:endParaRPr lang="es-ES" sz="1800" dirty="0">
              <a:solidFill>
                <a:srgbClr val="21211E"/>
              </a:solidFill>
              <a:effectLst/>
              <a:latin typeface="Source Sans Pro" panose="020B0503030403020204" pitchFamily="34" charset="0"/>
              <a:ea typeface="Noto Sans HK" panose="020B0500000000000000" pitchFamily="34" charset="-128"/>
              <a:cs typeface="Source Sans Pro" panose="020B0503030403020204" pitchFamily="34" charset="0"/>
            </a:endParaRPr>
          </a:p>
          <a:p>
            <a:pPr marL="180340" indent="-180340" algn="just">
              <a:lnSpc>
                <a:spcPts val="1700"/>
              </a:lnSpc>
              <a:spcBef>
                <a:spcPts val="565"/>
              </a:spcBef>
              <a:spcAft>
                <a:spcPts val="565"/>
              </a:spcAft>
              <a:tabLst>
                <a:tab pos="180340" algn="l"/>
              </a:tabLst>
            </a:pPr>
            <a:r>
              <a:rPr lang="es-ES" sz="1800" i="1" dirty="0">
                <a:solidFill>
                  <a:srgbClr val="21211E"/>
                </a:solidFill>
                <a:effectLst/>
                <a:latin typeface="Source Sans Pro" panose="020B0503030403020204" pitchFamily="34" charset="0"/>
                <a:ea typeface="Times New Roman" panose="02020603050405020304" pitchFamily="18" charset="0"/>
                <a:cs typeface="NewsGotT-Regu"/>
              </a:rPr>
              <a:t>3º </a:t>
            </a:r>
            <a:r>
              <a:rPr lang="es-ES" sz="1800" i="1" dirty="0">
                <a:solidFill>
                  <a:srgbClr val="21211E"/>
                </a:solidFill>
                <a:effectLst/>
                <a:latin typeface="Source Sans Pro" panose="020B0503030403020204" pitchFamily="34" charset="0"/>
                <a:ea typeface="Times New Roman" panose="02020603050405020304" pitchFamily="18" charset="0"/>
                <a:cs typeface="SourceSansPro-Regular"/>
              </a:rPr>
              <a:t>No obstante lo establecido en los apartados anteriores, las distancias referidas podrán ser ajustadas a las circunstancias específicas de cada caso (tipo de actuación a realizar, tolerancia de la especie, relieve de la zona, </a:t>
            </a:r>
            <a:r>
              <a:rPr lang="es-ES" sz="1800" i="1" dirty="0" err="1">
                <a:solidFill>
                  <a:srgbClr val="21211E"/>
                </a:solidFill>
                <a:effectLst/>
                <a:latin typeface="Source Sans Pro" panose="020B0503030403020204" pitchFamily="34" charset="0"/>
                <a:ea typeface="Times New Roman" panose="02020603050405020304" pitchFamily="18" charset="0"/>
                <a:cs typeface="SourceSansPro-Regular"/>
              </a:rPr>
              <a:t>etc</a:t>
            </a:r>
            <a:r>
              <a:rPr lang="es-ES" sz="1800" i="1" dirty="0">
                <a:solidFill>
                  <a:srgbClr val="21211E"/>
                </a:solidFill>
                <a:effectLst/>
                <a:latin typeface="Source Sans Pro" panose="020B0503030403020204" pitchFamily="34" charset="0"/>
                <a:ea typeface="Times New Roman" panose="02020603050405020304" pitchFamily="18" charset="0"/>
                <a:cs typeface="SourceSansPro-Regular"/>
              </a:rPr>
              <a:t>) previa evaluación in situ de las mismas. Dicha evaluación podrá realizarse de oficio o a instancia del interesado”.</a:t>
            </a:r>
            <a:endParaRPr lang="es-ES" sz="1800" dirty="0">
              <a:solidFill>
                <a:srgbClr val="21211E"/>
              </a:solidFill>
              <a:effectLst/>
              <a:latin typeface="Source Sans Pro" panose="020B0503030403020204" pitchFamily="34" charset="0"/>
              <a:ea typeface="Noto Sans HK" panose="020B0500000000000000" pitchFamily="34" charset="-128"/>
              <a:cs typeface="Source Sans Pro" panose="020B0503030403020204" pitchFamily="34" charset="0"/>
            </a:endParaRPr>
          </a:p>
          <a:p>
            <a:pPr marL="0" indent="0">
              <a:spcBef>
                <a:spcPct val="50000"/>
              </a:spcBef>
              <a:buNone/>
            </a:pPr>
            <a:endParaRPr lang="es-ES_tradnl" altLang="es-ES" sz="2400" b="1"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Tree>
    <p:extLst>
      <p:ext uri="{BB962C8B-B14F-4D97-AF65-F5344CB8AC3E}">
        <p14:creationId xmlns:p14="http://schemas.microsoft.com/office/powerpoint/2010/main" val="2267008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2"/>
          <p:cNvSpPr/>
          <p:nvPr/>
        </p:nvSpPr>
        <p:spPr>
          <a:xfrm>
            <a:off x="0" y="0"/>
            <a:ext cx="1488960" cy="148896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319" name="CustomShape 3"/>
          <p:cNvSpPr/>
          <p:nvPr/>
        </p:nvSpPr>
        <p:spPr>
          <a:xfrm>
            <a:off x="7933920" y="0"/>
            <a:ext cx="4258080" cy="6858240"/>
          </a:xfrm>
          <a:custGeom>
            <a:avLst/>
            <a:gdLst/>
            <a:ahLst/>
            <a:cxnLst/>
            <a:rect l="l" t="t" r="r" b="b"/>
            <a:pathLst>
              <a:path w="3162748" h="5142155">
                <a:moveTo>
                  <a:pt x="2011680" y="10758"/>
                </a:moveTo>
                <a:lnTo>
                  <a:pt x="3151991" y="0"/>
                </a:lnTo>
                <a:cubicBezTo>
                  <a:pt x="3155577" y="1706880"/>
                  <a:pt x="3159162" y="3413760"/>
                  <a:pt x="3162748" y="5120640"/>
                </a:cubicBezTo>
                <a:lnTo>
                  <a:pt x="0" y="5142155"/>
                </a:lnTo>
                <a:lnTo>
                  <a:pt x="2011680" y="10758"/>
                </a:lnTo>
                <a:close/>
              </a:path>
            </a:pathLst>
          </a:custGeom>
          <a:solidFill>
            <a:srgbClr val="249848"/>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320" name="CustomShape 4"/>
          <p:cNvSpPr/>
          <p:nvPr/>
        </p:nvSpPr>
        <p:spPr>
          <a:xfrm>
            <a:off x="7331520" y="0"/>
            <a:ext cx="3324480" cy="3926400"/>
          </a:xfrm>
          <a:custGeom>
            <a:avLst/>
            <a:gdLst/>
            <a:ahLst/>
            <a:cxnLst/>
            <a:rect l="l" t="t" r="r" b="b"/>
            <a:pathLst>
              <a:path w="2409713" h="2893807">
                <a:moveTo>
                  <a:pt x="1269403" y="2893807"/>
                </a:moveTo>
                <a:lnTo>
                  <a:pt x="2409713" y="21516"/>
                </a:lnTo>
                <a:lnTo>
                  <a:pt x="0" y="0"/>
                </a:lnTo>
                <a:lnTo>
                  <a:pt x="1269403" y="2893807"/>
                </a:lnTo>
                <a:close/>
              </a:path>
            </a:pathLst>
          </a:custGeom>
          <a:solidFill>
            <a:srgbClr val="80AF33"/>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323" name="CustomShape 7"/>
          <p:cNvSpPr/>
          <p:nvPr/>
        </p:nvSpPr>
        <p:spPr>
          <a:xfrm>
            <a:off x="600000" y="4224001"/>
            <a:ext cx="6408000" cy="1803684"/>
          </a:xfrm>
          <a:prstGeom prst="rect">
            <a:avLst/>
          </a:prstGeom>
          <a:noFill/>
          <a:ln>
            <a:solidFill>
              <a:srgbClr val="168253"/>
            </a:solidFill>
          </a:ln>
        </p:spPr>
        <p:style>
          <a:lnRef idx="0">
            <a:scrgbClr r="0" g="0" b="0"/>
          </a:lnRef>
          <a:fillRef idx="0">
            <a:scrgbClr r="0" g="0" b="0"/>
          </a:fillRef>
          <a:effectRef idx="0">
            <a:scrgbClr r="0" g="0" b="0"/>
          </a:effectRef>
          <a:fontRef idx="minor"/>
        </p:style>
        <p:txBody>
          <a:bodyPr lIns="120000" tIns="60000" rIns="120000" bIns="60000">
            <a:spAutoFit/>
          </a:bodyPr>
          <a:lstStyle/>
          <a:p>
            <a:pPr algn="ctr" defTabSz="1219170">
              <a:defRPr/>
            </a:pPr>
            <a:endParaRPr lang="en-GB" sz="3200" spc="-1" dirty="0">
              <a:solidFill>
                <a:srgbClr val="000000"/>
              </a:solidFill>
              <a:latin typeface="Eras Medium ITC"/>
              <a:ea typeface="DejaVu Sans"/>
              <a:cs typeface="DejaVu Sans"/>
            </a:endParaRPr>
          </a:p>
          <a:p>
            <a:pPr algn="ctr" defTabSz="1219170">
              <a:spcBef>
                <a:spcPts val="756"/>
              </a:spcBef>
              <a:spcAft>
                <a:spcPts val="756"/>
              </a:spcAft>
              <a:defRPr/>
            </a:pPr>
            <a:r>
              <a:rPr lang="en-GB" sz="3200" b="1" spc="-1" dirty="0">
                <a:solidFill>
                  <a:srgbClr val="000000"/>
                </a:solidFill>
                <a:latin typeface="Eras Medium ITC"/>
                <a:ea typeface="Noto Sans HK"/>
                <a:cs typeface="DejaVu Sans"/>
              </a:rPr>
              <a:t>¡Gracias </a:t>
            </a:r>
            <a:r>
              <a:rPr lang="en-GB" sz="3200" b="1" spc="-1" dirty="0" err="1">
                <a:solidFill>
                  <a:srgbClr val="000000"/>
                </a:solidFill>
                <a:latin typeface="Eras Medium ITC"/>
                <a:ea typeface="Noto Sans HK"/>
                <a:cs typeface="DejaVu Sans"/>
              </a:rPr>
              <a:t>por</a:t>
            </a:r>
            <a:r>
              <a:rPr lang="en-GB" sz="3200" b="1" spc="-1" dirty="0">
                <a:solidFill>
                  <a:srgbClr val="000000"/>
                </a:solidFill>
                <a:latin typeface="Eras Medium ITC"/>
                <a:ea typeface="Noto Sans HK"/>
                <a:cs typeface="DejaVu Sans"/>
              </a:rPr>
              <a:t> </a:t>
            </a:r>
            <a:r>
              <a:rPr lang="en-GB" sz="3200" b="1" spc="-1" dirty="0" err="1">
                <a:solidFill>
                  <a:srgbClr val="000000"/>
                </a:solidFill>
                <a:latin typeface="Eras Medium ITC"/>
                <a:ea typeface="Noto Sans HK"/>
                <a:cs typeface="DejaVu Sans"/>
              </a:rPr>
              <a:t>su</a:t>
            </a:r>
            <a:r>
              <a:rPr lang="en-GB" sz="3200" b="1" spc="-1" dirty="0">
                <a:solidFill>
                  <a:srgbClr val="000000"/>
                </a:solidFill>
                <a:latin typeface="Eras Medium ITC"/>
                <a:ea typeface="Noto Sans HK"/>
                <a:cs typeface="DejaVu Sans"/>
              </a:rPr>
              <a:t> </a:t>
            </a:r>
            <a:r>
              <a:rPr lang="en-GB" sz="3200" b="1" spc="-1" dirty="0" err="1">
                <a:solidFill>
                  <a:srgbClr val="000000"/>
                </a:solidFill>
                <a:latin typeface="Eras Medium ITC"/>
                <a:ea typeface="Noto Sans HK"/>
                <a:cs typeface="DejaVu Sans"/>
              </a:rPr>
              <a:t>atención</a:t>
            </a:r>
            <a:r>
              <a:rPr lang="en-GB" sz="3200" b="1" spc="-1" dirty="0">
                <a:solidFill>
                  <a:srgbClr val="000000"/>
                </a:solidFill>
                <a:latin typeface="Eras Medium ITC"/>
                <a:ea typeface="Noto Sans HK"/>
                <a:cs typeface="DejaVu Sans"/>
              </a:rPr>
              <a:t>!</a:t>
            </a:r>
            <a:endParaRPr lang="en-GB" sz="3200" spc="-1" dirty="0">
              <a:solidFill>
                <a:srgbClr val="000000"/>
              </a:solidFill>
              <a:latin typeface="Eras Medium ITC"/>
              <a:ea typeface="Microsoft YaHei"/>
              <a:cs typeface="DejaVu Sans"/>
            </a:endParaRPr>
          </a:p>
          <a:p>
            <a:pPr algn="ctr" defTabSz="1219170">
              <a:defRPr/>
            </a:pPr>
            <a:endParaRPr lang="en-GB" sz="3200" spc="-1" dirty="0">
              <a:solidFill>
                <a:srgbClr val="000000"/>
              </a:solidFill>
              <a:latin typeface="Eras Medium ITC"/>
              <a:ea typeface="DejaVu Sans"/>
              <a:cs typeface="DejaVu Sans"/>
            </a:endParaRPr>
          </a:p>
        </p:txBody>
      </p:sp>
      <p:pic>
        <p:nvPicPr>
          <p:cNvPr id="8" name="Imagen 14"/>
          <p:cNvPicPr/>
          <p:nvPr/>
        </p:nvPicPr>
        <p:blipFill>
          <a:blip r:embed="rId2" cstate="print"/>
          <a:stretch/>
        </p:blipFill>
        <p:spPr>
          <a:xfrm>
            <a:off x="9991898" y="5004687"/>
            <a:ext cx="999400" cy="1022998"/>
          </a:xfrm>
          <a:prstGeom prst="rect">
            <a:avLst/>
          </a:prstGeom>
          <a:ln>
            <a:noFill/>
          </a:ln>
        </p:spPr>
      </p:pic>
    </p:spTree>
    <p:extLst>
      <p:ext uri="{BB962C8B-B14F-4D97-AF65-F5344CB8AC3E}">
        <p14:creationId xmlns:p14="http://schemas.microsoft.com/office/powerpoint/2010/main" val="13991599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rot="5400000">
            <a:off x="6026880" y="-5102400"/>
            <a:ext cx="145920" cy="1036272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07" name="CustomShape 2"/>
          <p:cNvSpPr/>
          <p:nvPr/>
        </p:nvSpPr>
        <p:spPr>
          <a:xfrm>
            <a:off x="11277600" y="6400800"/>
            <a:ext cx="674880" cy="3427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pPr>
            <a:fld id="{49934CEE-7895-4671-851B-980FCD02A461}" type="slidenum">
              <a:rPr lang="es-ES" sz="1067" spc="-1">
                <a:solidFill>
                  <a:srgbClr val="B7B7B7"/>
                </a:solidFill>
                <a:latin typeface="Source Sans Pro"/>
                <a:ea typeface="Source Sans Pro"/>
              </a:rPr>
              <a:pPr>
                <a:lnSpc>
                  <a:spcPct val="100000"/>
                </a:lnSpc>
              </a:pPr>
              <a:t>4</a:t>
            </a:fld>
            <a:endParaRPr lang="es-ES" sz="1067" spc="-1">
              <a:latin typeface="Arial"/>
            </a:endParaRPr>
          </a:p>
        </p:txBody>
      </p:sp>
      <p:sp>
        <p:nvSpPr>
          <p:cNvPr id="208" name="CustomShape 3"/>
          <p:cNvSpPr/>
          <p:nvPr/>
        </p:nvSpPr>
        <p:spPr>
          <a:xfrm rot="16200000">
            <a:off x="10147680" y="3302400"/>
            <a:ext cx="3131040" cy="259200"/>
          </a:xfrm>
          <a:prstGeom prst="rect">
            <a:avLst/>
          </a:prstGeom>
          <a:noFill/>
          <a:ln>
            <a:noFill/>
          </a:ln>
        </p:spPr>
        <p:style>
          <a:lnRef idx="0">
            <a:scrgbClr r="0" g="0" b="0"/>
          </a:lnRef>
          <a:fillRef idx="0">
            <a:scrgbClr r="0" g="0" b="0"/>
          </a:fillRef>
          <a:effectRef idx="0">
            <a:scrgbClr r="0" g="0" b="0"/>
          </a:effectRef>
          <a:fontRef idx="minor"/>
        </p:style>
        <p:txBody>
          <a:bodyPr/>
          <a:lstStyle/>
          <a:p>
            <a:endParaRPr lang="es-ES" sz="2400"/>
          </a:p>
        </p:txBody>
      </p:sp>
      <p:sp>
        <p:nvSpPr>
          <p:cNvPr id="209" name="CustomShape 4"/>
          <p:cNvSpPr/>
          <p:nvPr/>
        </p:nvSpPr>
        <p:spPr>
          <a:xfrm rot="5400000">
            <a:off x="6027360" y="-5101920"/>
            <a:ext cx="145920" cy="10362720"/>
          </a:xfrm>
          <a:prstGeom prst="rect">
            <a:avLst/>
          </a:prstGeom>
          <a:solidFill>
            <a:srgbClr val="64A83F"/>
          </a:solidFill>
          <a:ln>
            <a:noFill/>
          </a:ln>
        </p:spPr>
        <p:style>
          <a:lnRef idx="0">
            <a:scrgbClr r="0" g="0" b="0"/>
          </a:lnRef>
          <a:fillRef idx="0">
            <a:scrgbClr r="0" g="0" b="0"/>
          </a:fillRef>
          <a:effectRef idx="0">
            <a:scrgbClr r="0" g="0" b="0"/>
          </a:effectRef>
          <a:fontRef idx="minor"/>
        </p:style>
        <p:txBody>
          <a:bodyPr/>
          <a:lstStyle/>
          <a:p>
            <a:endParaRPr lang="es-ES" sz="2400"/>
          </a:p>
        </p:txBody>
      </p:sp>
      <p:sp>
        <p:nvSpPr>
          <p:cNvPr id="210" name="CustomShape 5"/>
          <p:cNvSpPr/>
          <p:nvPr/>
        </p:nvSpPr>
        <p:spPr>
          <a:xfrm rot="16200000">
            <a:off x="10147680" y="3302400"/>
            <a:ext cx="3131040" cy="2592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s-ES" sz="1067" spc="-1" dirty="0">
                <a:solidFill>
                  <a:srgbClr val="64A83F"/>
                </a:solidFill>
                <a:latin typeface="Source Sans Pro Light"/>
                <a:ea typeface="Source Sans Pro Light"/>
              </a:rPr>
              <a:t>Parque Natural Sierra de Hornachuelos</a:t>
            </a:r>
            <a:endParaRPr lang="es-ES" sz="1067" spc="-1" dirty="0">
              <a:latin typeface="Arial"/>
            </a:endParaRPr>
          </a:p>
        </p:txBody>
      </p:sp>
      <p:sp>
        <p:nvSpPr>
          <p:cNvPr id="211" name="CustomShape 6"/>
          <p:cNvSpPr/>
          <p:nvPr/>
        </p:nvSpPr>
        <p:spPr>
          <a:xfrm>
            <a:off x="1423051" y="4867898"/>
            <a:ext cx="9886080" cy="2032464"/>
          </a:xfrm>
          <a:prstGeom prst="rect">
            <a:avLst/>
          </a:prstGeom>
          <a:solidFill>
            <a:srgbClr val="3FAF46"/>
          </a:solidFill>
          <a:ln>
            <a:noFill/>
          </a:ln>
        </p:spPr>
        <p:style>
          <a:lnRef idx="0">
            <a:scrgbClr r="0" g="0" b="0"/>
          </a:lnRef>
          <a:fillRef idx="0">
            <a:scrgbClr r="0" g="0" b="0"/>
          </a:fillRef>
          <a:effectRef idx="0">
            <a:scrgbClr r="0" g="0" b="0"/>
          </a:effectRef>
          <a:fontRef idx="minor"/>
        </p:style>
        <p:txBody>
          <a:bodyPr wrap="square" lIns="120000" tIns="60000" rIns="120000" bIns="60000">
            <a:spAutoFit/>
          </a:bodyPr>
          <a:lstStyle/>
          <a:p>
            <a:pPr algn="just">
              <a:lnSpc>
                <a:spcPct val="115000"/>
              </a:lnSpc>
            </a:pPr>
            <a:r>
              <a:rPr lang="es-ES" spc="-1" dirty="0">
                <a:solidFill>
                  <a:srgbClr val="000000"/>
                </a:solidFill>
                <a:latin typeface="NotoSansHK-Regular-VKana"/>
                <a:ea typeface="DejaVu Sans"/>
              </a:rPr>
              <a:t>Los </a:t>
            </a:r>
            <a:r>
              <a:rPr lang="es-ES" b="1" u="sng" spc="-1" dirty="0">
                <a:solidFill>
                  <a:srgbClr val="000000"/>
                </a:solidFill>
                <a:latin typeface="NotoSansHK-Regular-VKana"/>
                <a:ea typeface="DejaVu Sans"/>
              </a:rPr>
              <a:t>Parques Naturales</a:t>
            </a:r>
            <a:r>
              <a:rPr lang="es-ES" spc="-1" dirty="0">
                <a:solidFill>
                  <a:srgbClr val="000000"/>
                </a:solidFill>
                <a:latin typeface="NotoSansHK-Regular-VKana"/>
                <a:ea typeface="DejaVu Sans"/>
              </a:rPr>
              <a:t> son </a:t>
            </a:r>
            <a:r>
              <a:rPr lang="es-ES" spc="-1" dirty="0" err="1">
                <a:solidFill>
                  <a:srgbClr val="000000"/>
                </a:solidFill>
                <a:latin typeface="NotoSansHK-Regular-VKana"/>
                <a:ea typeface="DejaVu Sans"/>
              </a:rPr>
              <a:t>areas</a:t>
            </a:r>
            <a:r>
              <a:rPr lang="es-ES" spc="-1" dirty="0">
                <a:solidFill>
                  <a:srgbClr val="000000"/>
                </a:solidFill>
                <a:latin typeface="NotoSansHK-Regular-VKana"/>
                <a:ea typeface="DejaVu Sans"/>
              </a:rPr>
              <a:t> naturales, poco transformadas por la </a:t>
            </a:r>
            <a:r>
              <a:rPr lang="es-ES" spc="-1" dirty="0" err="1">
                <a:solidFill>
                  <a:srgbClr val="000000"/>
                </a:solidFill>
                <a:latin typeface="NotoSansHK-Regular-VKana"/>
                <a:ea typeface="DejaVu Sans"/>
              </a:rPr>
              <a:t>explotacion</a:t>
            </a:r>
            <a:r>
              <a:rPr lang="es-ES" spc="-1" dirty="0">
                <a:solidFill>
                  <a:srgbClr val="000000"/>
                </a:solidFill>
                <a:latin typeface="NotoSansHK-Regular-VKana"/>
                <a:ea typeface="DejaVu Sans"/>
              </a:rPr>
              <a:t> u </a:t>
            </a:r>
            <a:r>
              <a:rPr lang="es-ES" spc="-1" dirty="0" err="1">
                <a:solidFill>
                  <a:srgbClr val="000000"/>
                </a:solidFill>
                <a:latin typeface="NotoSansHK-Regular-VKana"/>
                <a:ea typeface="DejaVu Sans"/>
              </a:rPr>
              <a:t>ocupacion</a:t>
            </a:r>
            <a:r>
              <a:rPr lang="es-ES" spc="-1" dirty="0">
                <a:solidFill>
                  <a:srgbClr val="000000"/>
                </a:solidFill>
                <a:latin typeface="NotoSansHK-Regular-VKana"/>
                <a:ea typeface="DejaVu Sans"/>
              </a:rPr>
              <a:t> humana que, en </a:t>
            </a:r>
            <a:r>
              <a:rPr lang="es-ES" spc="-1" dirty="0" err="1">
                <a:solidFill>
                  <a:srgbClr val="000000"/>
                </a:solidFill>
                <a:latin typeface="NotoSansHK-Regular-VKana"/>
                <a:ea typeface="DejaVu Sans"/>
              </a:rPr>
              <a:t>razon</a:t>
            </a:r>
            <a:r>
              <a:rPr lang="es-ES" spc="-1" dirty="0">
                <a:solidFill>
                  <a:srgbClr val="000000"/>
                </a:solidFill>
                <a:latin typeface="NotoSansHK-Regular-VKana"/>
                <a:ea typeface="DejaVu Sans"/>
              </a:rPr>
              <a:t> de la belleza de sus paisajes, la representatividad de sus ecosistemas o la singularidad de su flora, de su </a:t>
            </a:r>
            <a:r>
              <a:rPr lang="es-ES" spc="-1" dirty="0">
                <a:solidFill>
                  <a:srgbClr val="000000"/>
                </a:solidFill>
                <a:latin typeface="NotoSansHK-Regular-VKana"/>
                <a:ea typeface="NotoSansHK-Regular-VKana"/>
              </a:rPr>
              <a:t>fauna o de sus formaciones </a:t>
            </a:r>
            <a:r>
              <a:rPr lang="es-ES" spc="-1" dirty="0" err="1">
                <a:solidFill>
                  <a:srgbClr val="000000"/>
                </a:solidFill>
                <a:latin typeface="NotoSansHK-Regular-VKana"/>
                <a:ea typeface="NotoSansHK-Regular-VKana"/>
              </a:rPr>
              <a:t>geomorfologicas</a:t>
            </a:r>
            <a:r>
              <a:rPr lang="es-ES" spc="-1" dirty="0">
                <a:solidFill>
                  <a:srgbClr val="000000"/>
                </a:solidFill>
                <a:latin typeface="NotoSansHK-Regular-VKana"/>
                <a:ea typeface="NotoSansHK-Regular-VKana"/>
              </a:rPr>
              <a:t>, poseen unos valores </a:t>
            </a:r>
            <a:r>
              <a:rPr lang="es-ES" spc="-1" dirty="0" err="1">
                <a:solidFill>
                  <a:srgbClr val="000000"/>
                </a:solidFill>
                <a:latin typeface="NotoSansHK-Regular-VKana"/>
                <a:ea typeface="NotoSansHK-Regular-VKana"/>
              </a:rPr>
              <a:t>ecologicos</a:t>
            </a:r>
            <a:r>
              <a:rPr lang="es-ES" spc="-1" dirty="0">
                <a:solidFill>
                  <a:srgbClr val="000000"/>
                </a:solidFill>
                <a:latin typeface="NotoSansHK-Regular-VKana"/>
                <a:ea typeface="NotoSansHK-Regular-VKana"/>
              </a:rPr>
              <a:t>, </a:t>
            </a:r>
            <a:r>
              <a:rPr lang="es-ES" spc="-1" dirty="0" err="1">
                <a:solidFill>
                  <a:srgbClr val="000000"/>
                </a:solidFill>
                <a:latin typeface="NotoSansHK-Regular-VKana"/>
                <a:ea typeface="NotoSansHK-Regular-VKana"/>
              </a:rPr>
              <a:t>esteticos</a:t>
            </a:r>
            <a:r>
              <a:rPr lang="es-ES" spc="-1" dirty="0">
                <a:solidFill>
                  <a:srgbClr val="000000"/>
                </a:solidFill>
                <a:latin typeface="NotoSansHK-Regular-VKana"/>
                <a:ea typeface="NotoSansHK-Regular-VKana"/>
              </a:rPr>
              <a:t>, educativos y </a:t>
            </a:r>
            <a:r>
              <a:rPr lang="es-ES" spc="-1" dirty="0" err="1">
                <a:solidFill>
                  <a:srgbClr val="000000"/>
                </a:solidFill>
                <a:latin typeface="NotoSansHK-Regular-VKana"/>
                <a:ea typeface="NotoSansHK-Regular-VKana"/>
              </a:rPr>
              <a:t>cientificos</a:t>
            </a:r>
            <a:r>
              <a:rPr lang="es-ES" spc="-1" dirty="0">
                <a:solidFill>
                  <a:srgbClr val="000000"/>
                </a:solidFill>
                <a:latin typeface="NotoSansHK-Regular-VKana"/>
                <a:ea typeface="NotoSansHK-Regular-VKana"/>
              </a:rPr>
              <a:t> cuya </a:t>
            </a:r>
            <a:r>
              <a:rPr lang="es-ES" spc="-1" dirty="0" err="1">
                <a:solidFill>
                  <a:srgbClr val="000000"/>
                </a:solidFill>
                <a:latin typeface="NotoSansHK-Regular-VKana"/>
                <a:ea typeface="NotoSansHK-Regular-VKana"/>
              </a:rPr>
              <a:t>conservacion</a:t>
            </a:r>
            <a:r>
              <a:rPr lang="es-ES" spc="-1" dirty="0">
                <a:solidFill>
                  <a:srgbClr val="000000"/>
                </a:solidFill>
                <a:latin typeface="NotoSansHK-Regular-VKana"/>
                <a:ea typeface="NotoSansHK-Regular-VKana"/>
              </a:rPr>
              <a:t> merece una </a:t>
            </a:r>
            <a:r>
              <a:rPr lang="es-ES" spc="-1" dirty="0" err="1">
                <a:solidFill>
                  <a:srgbClr val="000000"/>
                </a:solidFill>
                <a:latin typeface="NotoSansHK-Regular-VKana"/>
                <a:ea typeface="NotoSansHK-Regular-VKana"/>
              </a:rPr>
              <a:t>atencion</a:t>
            </a:r>
            <a:r>
              <a:rPr lang="es-ES" spc="-1" dirty="0">
                <a:solidFill>
                  <a:srgbClr val="000000"/>
                </a:solidFill>
                <a:latin typeface="NotoSansHK-Regular-VKana"/>
                <a:ea typeface="NotoSansHK-Regular-VKana"/>
              </a:rPr>
              <a:t> preferente. </a:t>
            </a:r>
            <a:endParaRPr lang="es-ES" spc="-1" dirty="0">
              <a:solidFill>
                <a:srgbClr val="000000"/>
              </a:solidFill>
              <a:latin typeface="NotoSansHK-Regular-VKana"/>
            </a:endParaRPr>
          </a:p>
          <a:p>
            <a:pPr algn="just">
              <a:lnSpc>
                <a:spcPct val="115000"/>
              </a:lnSpc>
            </a:pPr>
            <a:r>
              <a:rPr lang="es-ES" spc="-1" dirty="0">
                <a:solidFill>
                  <a:srgbClr val="000000"/>
                </a:solidFill>
                <a:latin typeface="NotoSansHK-Regular-VKana"/>
              </a:rPr>
              <a:t>En </a:t>
            </a:r>
            <a:r>
              <a:rPr lang="es-ES" spc="-1" dirty="0" err="1">
                <a:solidFill>
                  <a:srgbClr val="000000"/>
                </a:solidFill>
                <a:latin typeface="NotoSansHK-Regular-VKana"/>
              </a:rPr>
              <a:t>Andalucia</a:t>
            </a:r>
            <a:r>
              <a:rPr lang="es-ES" spc="-1" dirty="0">
                <a:solidFill>
                  <a:srgbClr val="000000"/>
                </a:solidFill>
                <a:latin typeface="NotoSansHK-Regular-VKana"/>
              </a:rPr>
              <a:t> hay declarados un total de </a:t>
            </a:r>
            <a:r>
              <a:rPr lang="es-ES" b="1" spc="-1" dirty="0">
                <a:solidFill>
                  <a:srgbClr val="000000"/>
                </a:solidFill>
                <a:latin typeface="NotoSansHK-Regular-VKana"/>
              </a:rPr>
              <a:t>24 Parques Naturales.</a:t>
            </a:r>
          </a:p>
        </p:txBody>
      </p:sp>
      <p:pic>
        <p:nvPicPr>
          <p:cNvPr id="212" name="Imagen 211"/>
          <p:cNvPicPr/>
          <p:nvPr/>
        </p:nvPicPr>
        <p:blipFill>
          <a:blip r:embed="rId2" cstate="print"/>
          <a:stretch/>
        </p:blipFill>
        <p:spPr>
          <a:xfrm>
            <a:off x="2234893" y="151920"/>
            <a:ext cx="7102080" cy="4697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36137" y="97272"/>
            <a:ext cx="4918788" cy="916620"/>
          </a:xfrm>
          <a:solidFill>
            <a:schemeClr val="accent4">
              <a:lumMod val="20000"/>
              <a:lumOff val="80000"/>
            </a:schemeClr>
          </a:solidFill>
          <a:ln>
            <a:solidFill>
              <a:schemeClr val="tx1"/>
            </a:solidFill>
          </a:ln>
        </p:spPr>
        <p:txBody>
          <a:bodyPr/>
          <a:lstStyle/>
          <a:p>
            <a:r>
              <a:rPr lang="es-ES" b="1" dirty="0">
                <a:solidFill>
                  <a:srgbClr val="80AF33"/>
                </a:solidFill>
              </a:rPr>
              <a:t>Figuras de Protección</a:t>
            </a:r>
            <a:endParaRPr lang="es-ES" dirty="0"/>
          </a:p>
        </p:txBody>
      </p:sp>
      <p:sp>
        <p:nvSpPr>
          <p:cNvPr id="3" name="Marcador de contenido 2"/>
          <p:cNvSpPr>
            <a:spLocks noGrp="1"/>
          </p:cNvSpPr>
          <p:nvPr>
            <p:ph idx="1"/>
          </p:nvPr>
        </p:nvSpPr>
        <p:spPr>
          <a:xfrm>
            <a:off x="558359" y="1160594"/>
            <a:ext cx="10191563" cy="649936"/>
          </a:xfrm>
          <a:solidFill>
            <a:schemeClr val="bg1"/>
          </a:solidFill>
          <a:ln>
            <a:solidFill>
              <a:schemeClr val="tx1"/>
            </a:solidFill>
          </a:ln>
        </p:spPr>
        <p:txBody>
          <a:bodyPr>
            <a:noAutofit/>
          </a:bodyPr>
          <a:lstStyle/>
          <a:p>
            <a:pPr marL="0" indent="0" algn="just">
              <a:buNone/>
            </a:pPr>
            <a:r>
              <a:rPr lang="es-ES_tradnl" altLang="es-ES" sz="2200" dirty="0"/>
              <a:t>- </a:t>
            </a:r>
            <a:r>
              <a:rPr lang="es-ES_tradnl" altLang="es-ES" sz="2200" u="sng" dirty="0"/>
              <a:t>Parque Natural </a:t>
            </a:r>
            <a:r>
              <a:rPr lang="es-ES_tradnl" altLang="es-ES" sz="2400" dirty="0">
                <a:sym typeface="Symbol" panose="05050102010706020507" pitchFamily="18" charset="2"/>
              </a:rPr>
              <a:t></a:t>
            </a:r>
            <a:r>
              <a:rPr lang="es-ES_tradnl" altLang="es-ES" sz="2200" dirty="0"/>
              <a:t>   Ley 2/89, del Inventario de E. N. P. de Andalucía.</a:t>
            </a:r>
          </a:p>
          <a:p>
            <a:pPr marL="0" indent="0" algn="just">
              <a:buNone/>
            </a:pPr>
            <a:endParaRPr lang="es-ES_tradnl" altLang="es-ES" sz="2200" dirty="0"/>
          </a:p>
          <a:p>
            <a:endParaRPr lang="es-ES_tradnl" altLang="es-ES" sz="2200" b="1"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5" name="CuadroTexto 4">
            <a:extLst>
              <a:ext uri="{FF2B5EF4-FFF2-40B4-BE49-F238E27FC236}">
                <a16:creationId xmlns:a16="http://schemas.microsoft.com/office/drawing/2014/main" id="{82BA2E65-4AD6-9987-C3F4-6DD8A7A17505}"/>
              </a:ext>
            </a:extLst>
          </p:cNvPr>
          <p:cNvSpPr txBox="1"/>
          <p:nvPr/>
        </p:nvSpPr>
        <p:spPr>
          <a:xfrm>
            <a:off x="558358" y="2064850"/>
            <a:ext cx="10191563" cy="975194"/>
          </a:xfrm>
          <a:prstGeom prst="rect">
            <a:avLst/>
          </a:prstGeom>
          <a:solidFill>
            <a:schemeClr val="bg1"/>
          </a:solidFill>
          <a:ln>
            <a:solidFill>
              <a:schemeClr val="tx1"/>
            </a:solidFill>
          </a:ln>
        </p:spPr>
        <p:txBody>
          <a:bodyPr vert="horz" lIns="91440" tIns="45720" rIns="91440" bIns="45720" rtlCol="0">
            <a:noAutofit/>
          </a:bodyPr>
          <a:lstStyle>
            <a:lvl1pPr indent="0" algn="just">
              <a:lnSpc>
                <a:spcPct val="90000"/>
              </a:lnSpc>
              <a:spcBef>
                <a:spcPts val="1000"/>
              </a:spcBef>
              <a:buFont typeface="Arial" panose="020B0604020202020204" pitchFamily="34" charset="0"/>
              <a:buNone/>
              <a:defRPr sz="22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altLang="es-ES" dirty="0"/>
              <a:t>- </a:t>
            </a:r>
            <a:r>
              <a:rPr lang="es-ES_tradnl" altLang="es-ES" u="sng" dirty="0"/>
              <a:t>ZEPA</a:t>
            </a:r>
            <a:r>
              <a:rPr lang="es-ES_tradnl" altLang="es-ES" dirty="0"/>
              <a:t>  </a:t>
            </a:r>
            <a:r>
              <a:rPr lang="es-ES_tradnl" altLang="es-ES" dirty="0">
                <a:sym typeface="Symbol" panose="05050102010706020507" pitchFamily="18" charset="2"/>
              </a:rPr>
              <a:t></a:t>
            </a:r>
            <a:r>
              <a:rPr lang="es-ES_tradnl" altLang="es-ES" dirty="0"/>
              <a:t>  Directiva 79/409/CEE - Directiva Aves</a:t>
            </a:r>
          </a:p>
          <a:p>
            <a:r>
              <a:rPr lang="es-ES" dirty="0"/>
              <a:t>Disposición transitoria séptima de la Ley 18/2003 de 29 de diciembre.</a:t>
            </a:r>
            <a:endParaRPr lang="es-ES_tradnl" altLang="es-ES" dirty="0"/>
          </a:p>
        </p:txBody>
      </p:sp>
      <p:sp>
        <p:nvSpPr>
          <p:cNvPr id="6" name="CuadroTexto 5">
            <a:extLst>
              <a:ext uri="{FF2B5EF4-FFF2-40B4-BE49-F238E27FC236}">
                <a16:creationId xmlns:a16="http://schemas.microsoft.com/office/drawing/2014/main" id="{DC7809E0-8951-01E5-FFE6-A4F770A10A2E}"/>
              </a:ext>
            </a:extLst>
          </p:cNvPr>
          <p:cNvSpPr txBox="1"/>
          <p:nvPr/>
        </p:nvSpPr>
        <p:spPr>
          <a:xfrm>
            <a:off x="558358" y="3505255"/>
            <a:ext cx="10191564" cy="975193"/>
          </a:xfrm>
          <a:prstGeom prst="rect">
            <a:avLst/>
          </a:prstGeom>
          <a:solidFill>
            <a:schemeClr val="bg1"/>
          </a:solidFill>
          <a:ln>
            <a:solidFill>
              <a:schemeClr val="tx1"/>
            </a:solidFill>
          </a:ln>
        </p:spPr>
        <p:txBody>
          <a:bodyPr vert="horz" lIns="91440" tIns="45720" rIns="91440" bIns="45720" rtlCol="0">
            <a:noAutofit/>
          </a:bodyPr>
          <a:lstStyle>
            <a:defPPr>
              <a:defRPr lang="es-ES"/>
            </a:defPPr>
            <a:lvl1pPr indent="0" algn="just">
              <a:lnSpc>
                <a:spcPct val="90000"/>
              </a:lnSpc>
              <a:spcBef>
                <a:spcPts val="1000"/>
              </a:spcBef>
              <a:buFont typeface="Arial" panose="020B0604020202020204" pitchFamily="34" charset="0"/>
              <a:buNone/>
              <a:defRPr sz="22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altLang="es-ES" dirty="0"/>
              <a:t>- </a:t>
            </a:r>
            <a:r>
              <a:rPr lang="es-ES_tradnl" altLang="es-ES" u="sng" dirty="0"/>
              <a:t>ZEC</a:t>
            </a:r>
            <a:r>
              <a:rPr lang="es-ES_tradnl" altLang="es-ES" dirty="0"/>
              <a:t> </a:t>
            </a:r>
            <a:r>
              <a:rPr lang="es-ES_tradnl" altLang="es-ES" dirty="0">
                <a:sym typeface="Symbol" panose="05050102010706020507" pitchFamily="18" charset="2"/>
              </a:rPr>
              <a:t> RED NATURA 2000:    </a:t>
            </a:r>
            <a:r>
              <a:rPr lang="es-ES_tradnl" altLang="es-ES" dirty="0"/>
              <a:t>Directiva 92/43/CEE - Directiva Hábitats</a:t>
            </a:r>
          </a:p>
          <a:p>
            <a:r>
              <a:rPr lang="es-ES" dirty="0"/>
              <a:t>Decreto 493/2012, de 25 de septiembre.</a:t>
            </a:r>
          </a:p>
        </p:txBody>
      </p:sp>
      <p:sp>
        <p:nvSpPr>
          <p:cNvPr id="8" name="CuadroTexto 7">
            <a:extLst>
              <a:ext uri="{FF2B5EF4-FFF2-40B4-BE49-F238E27FC236}">
                <a16:creationId xmlns:a16="http://schemas.microsoft.com/office/drawing/2014/main" id="{40D0DFFB-9753-F9DC-0CE2-A9BB3401D9B6}"/>
              </a:ext>
            </a:extLst>
          </p:cNvPr>
          <p:cNvSpPr txBox="1"/>
          <p:nvPr/>
        </p:nvSpPr>
        <p:spPr>
          <a:xfrm>
            <a:off x="558358" y="5031859"/>
            <a:ext cx="10191562" cy="397032"/>
          </a:xfrm>
          <a:prstGeom prst="rect">
            <a:avLst/>
          </a:prstGeom>
          <a:solidFill>
            <a:schemeClr val="bg1"/>
          </a:solidFill>
          <a:ln>
            <a:solidFill>
              <a:schemeClr val="tx1"/>
            </a:solidFill>
          </a:ln>
        </p:spPr>
        <p:txBody>
          <a:bodyPr vert="horz" lIns="91440" tIns="45720" rIns="91440" bIns="45720" rtlCol="0">
            <a:noAutofit/>
          </a:bodyPr>
          <a:lstStyle>
            <a:defPPr>
              <a:defRPr lang="es-ES"/>
            </a:defPPr>
            <a:lvl1pPr indent="0" algn="just">
              <a:lnSpc>
                <a:spcPct val="90000"/>
              </a:lnSpc>
              <a:spcBef>
                <a:spcPts val="1000"/>
              </a:spcBef>
              <a:buFont typeface="Arial" panose="020B0604020202020204" pitchFamily="34" charset="0"/>
              <a:buNone/>
              <a:defRPr sz="22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altLang="es-ES" u="sng" dirty="0">
                <a:sym typeface="Symbol" panose="05050102010706020507" pitchFamily="18" charset="2"/>
              </a:rPr>
              <a:t>Reserva de la Biosfera “Dehesas de Sierra Morena”</a:t>
            </a:r>
            <a:r>
              <a:rPr lang="es-ES_tradnl" altLang="es-ES" dirty="0">
                <a:sym typeface="Symbol" panose="05050102010706020507" pitchFamily="18" charset="2"/>
              </a:rPr>
              <a:t>   Noviembre de 2002</a:t>
            </a:r>
            <a:endParaRPr lang="es-ES" dirty="0"/>
          </a:p>
        </p:txBody>
      </p:sp>
      <p:pic>
        <p:nvPicPr>
          <p:cNvPr id="9" name="Imagen 8">
            <a:extLst>
              <a:ext uri="{FF2B5EF4-FFF2-40B4-BE49-F238E27FC236}">
                <a16:creationId xmlns:a16="http://schemas.microsoft.com/office/drawing/2014/main" id="{177E992E-12D7-382C-7976-3855B0E3BB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sp>
        <p:nvSpPr>
          <p:cNvPr id="7" name="CuadroTexto 6">
            <a:extLst>
              <a:ext uri="{FF2B5EF4-FFF2-40B4-BE49-F238E27FC236}">
                <a16:creationId xmlns:a16="http://schemas.microsoft.com/office/drawing/2014/main" id="{56A47D45-2386-19F8-D703-E65B5C37BC40}"/>
              </a:ext>
            </a:extLst>
          </p:cNvPr>
          <p:cNvSpPr txBox="1"/>
          <p:nvPr/>
        </p:nvSpPr>
        <p:spPr>
          <a:xfrm>
            <a:off x="558358" y="5758567"/>
            <a:ext cx="10191562" cy="700955"/>
          </a:xfrm>
          <a:prstGeom prst="rect">
            <a:avLst/>
          </a:prstGeom>
          <a:solidFill>
            <a:schemeClr val="bg1"/>
          </a:solidFill>
          <a:ln>
            <a:solidFill>
              <a:schemeClr val="tx1"/>
            </a:solidFill>
          </a:ln>
        </p:spPr>
        <p:txBody>
          <a:bodyPr vert="horz" lIns="91440" tIns="45720" rIns="91440" bIns="45720" rtlCol="0">
            <a:noAutofit/>
          </a:bodyPr>
          <a:lstStyle>
            <a:defPPr>
              <a:defRPr lang="es-ES"/>
            </a:defPPr>
            <a:lvl1pPr indent="0" algn="just">
              <a:lnSpc>
                <a:spcPct val="90000"/>
              </a:lnSpc>
              <a:spcBef>
                <a:spcPts val="1000"/>
              </a:spcBef>
              <a:buFont typeface="Arial" panose="020B0604020202020204" pitchFamily="34" charset="0"/>
              <a:buNone/>
              <a:defRPr sz="22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s-ES_tradnl" dirty="0">
                <a:sym typeface="Symbol" panose="05050102010706020507" pitchFamily="18" charset="2"/>
              </a:rPr>
              <a:t> </a:t>
            </a:r>
            <a:r>
              <a:rPr lang="es-ES" u="sng" dirty="0"/>
              <a:t>Reserva de Sierra Morena y Destino Turístico Starlight</a:t>
            </a:r>
            <a:r>
              <a:rPr lang="es-ES" dirty="0"/>
              <a:t>.</a:t>
            </a:r>
            <a:r>
              <a:rPr lang="es-ES_tradnl" dirty="0">
                <a:sym typeface="Symbol" panose="05050102010706020507" pitchFamily="18" charset="2"/>
              </a:rPr>
              <a:t> </a:t>
            </a:r>
            <a:r>
              <a:rPr lang="es-ES" dirty="0"/>
              <a:t>Fundación Starlight (avalada por la UNESCO) desde 2014</a:t>
            </a:r>
          </a:p>
          <a:p>
            <a:endParaRPr lang="es-ES" dirty="0"/>
          </a:p>
        </p:txBody>
      </p:sp>
    </p:spTree>
    <p:extLst>
      <p:ext uri="{BB962C8B-B14F-4D97-AF65-F5344CB8AC3E}">
        <p14:creationId xmlns:p14="http://schemas.microsoft.com/office/powerpoint/2010/main" val="360948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solidFill>
                  <a:srgbClr val="80AF33"/>
                </a:solidFill>
              </a:rPr>
              <a:t>Valores que justifican la Declaración del P.N. Sierra de Hornachuelos</a:t>
            </a:r>
            <a:endParaRPr lang="es-ES" dirty="0"/>
          </a:p>
        </p:txBody>
      </p:sp>
      <p:sp>
        <p:nvSpPr>
          <p:cNvPr id="3" name="Marcador de contenido 2"/>
          <p:cNvSpPr>
            <a:spLocks noGrp="1"/>
          </p:cNvSpPr>
          <p:nvPr>
            <p:ph idx="1"/>
          </p:nvPr>
        </p:nvSpPr>
        <p:spPr>
          <a:xfrm>
            <a:off x="838199" y="2301486"/>
            <a:ext cx="11143593" cy="4351338"/>
          </a:xfrm>
        </p:spPr>
        <p:txBody>
          <a:bodyPr>
            <a:normAutofit/>
          </a:bodyPr>
          <a:lstStyle/>
          <a:p>
            <a:pPr>
              <a:buFontTx/>
              <a:buChar char="•"/>
            </a:pPr>
            <a:r>
              <a:rPr lang="es-ES_tradnl" altLang="es-ES" sz="3200" dirty="0"/>
              <a:t>Excelente grado de conservación de la vegetación forestal.</a:t>
            </a:r>
          </a:p>
          <a:p>
            <a:pPr marL="0" indent="0">
              <a:buNone/>
            </a:pPr>
            <a:endParaRPr lang="es-ES_tradnl" altLang="es-ES" sz="3200" dirty="0"/>
          </a:p>
          <a:p>
            <a:pPr>
              <a:buFontTx/>
              <a:buChar char="•"/>
            </a:pPr>
            <a:r>
              <a:rPr lang="es-ES_tradnl" altLang="es-ES" sz="3200" dirty="0"/>
              <a:t>Hábitat potencial de especies de fauna de alto valor ecológico.</a:t>
            </a:r>
          </a:p>
          <a:p>
            <a:pPr marL="0" indent="0">
              <a:buNone/>
            </a:pPr>
            <a:endParaRPr lang="es-ES_tradnl" altLang="es-ES" sz="3200" dirty="0"/>
          </a:p>
          <a:p>
            <a:pPr>
              <a:buFontTx/>
              <a:buChar char="•"/>
            </a:pPr>
            <a:r>
              <a:rPr lang="es-ES_tradnl" altLang="es-ES" sz="3200" dirty="0"/>
              <a:t> Preservación de los usos y aprovechamientos forestales tradicionales.</a:t>
            </a:r>
          </a:p>
          <a:p>
            <a:endParaRPr lang="es-ES_tradnl" altLang="es-ES" sz="3200" b="1"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pic>
        <p:nvPicPr>
          <p:cNvPr id="6" name="Imagen 5">
            <a:extLst>
              <a:ext uri="{FF2B5EF4-FFF2-40B4-BE49-F238E27FC236}">
                <a16:creationId xmlns:a16="http://schemas.microsoft.com/office/drawing/2014/main" id="{48AF22E4-9356-3A3A-9B88-DBBD23F26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164" y="5774763"/>
            <a:ext cx="963036" cy="761674"/>
          </a:xfrm>
          <a:prstGeom prst="rect">
            <a:avLst/>
          </a:prstGeom>
        </p:spPr>
      </p:pic>
    </p:spTree>
    <p:extLst>
      <p:ext uri="{BB962C8B-B14F-4D97-AF65-F5344CB8AC3E}">
        <p14:creationId xmlns:p14="http://schemas.microsoft.com/office/powerpoint/2010/main" val="203151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b="1" dirty="0">
                <a:solidFill>
                  <a:srgbClr val="80AF33"/>
                </a:solidFill>
              </a:rPr>
              <a:t>Gestión del P.N. Sierra de Hornachuelos</a:t>
            </a:r>
            <a:endParaRPr lang="es-ES" dirty="0"/>
          </a:p>
        </p:txBody>
      </p:sp>
      <p:sp>
        <p:nvSpPr>
          <p:cNvPr id="3" name="Marcador de contenido 2"/>
          <p:cNvSpPr>
            <a:spLocks noGrp="1"/>
          </p:cNvSpPr>
          <p:nvPr>
            <p:ph idx="1"/>
          </p:nvPr>
        </p:nvSpPr>
        <p:spPr>
          <a:xfrm>
            <a:off x="745921" y="1772980"/>
            <a:ext cx="10515600" cy="4351338"/>
          </a:xfrm>
        </p:spPr>
        <p:txBody>
          <a:bodyPr>
            <a:normAutofit/>
          </a:bodyPr>
          <a:lstStyle/>
          <a:p>
            <a:pPr>
              <a:spcBef>
                <a:spcPct val="50000"/>
              </a:spcBef>
              <a:buFontTx/>
              <a:buChar char="•"/>
            </a:pPr>
            <a:endParaRPr lang="es-ES_tradnl" altLang="es-ES" sz="2400" b="1" dirty="0"/>
          </a:p>
          <a:p>
            <a:r>
              <a:rPr lang="es-ES" i="1" dirty="0"/>
              <a:t>Decreto 131/2024, de 23 de julio, por el que se aprueban los Planes de Ordenación de los Recursos Naturales y los Planes Rectores de Uso y Gestión de los Parques Naturales Sierra de Aracena y Picos de Aroche, Sierra Morena de Sevilla y Sierra de Hornachuelos.</a:t>
            </a:r>
          </a:p>
          <a:p>
            <a:pPr marL="0" indent="0">
              <a:buNone/>
            </a:pPr>
            <a:endParaRPr lang="es-ES" i="1" dirty="0"/>
          </a:p>
          <a:p>
            <a:pPr algn="just"/>
            <a:r>
              <a:rPr lang="es-ES" i="1" dirty="0"/>
              <a:t>Decreto 131/2024, de 23 de julio, sustituyó , al  Decreto 252/2003, de 9 de septiembre, instrumento de planificación que vinieron a sustituir a los aprobados en 1994. Posteriormente fue ampliada la vigencia de los PRUG</a:t>
            </a:r>
            <a:r>
              <a:rPr lang="es-ES" sz="2400" i="1" dirty="0"/>
              <a:t>.</a:t>
            </a:r>
          </a:p>
          <a:p>
            <a:endParaRPr lang="es-ES_tradnl" altLang="es-ES" sz="2400" b="1" dirty="0"/>
          </a:p>
        </p:txBody>
      </p:sp>
      <p:sp>
        <p:nvSpPr>
          <p:cNvPr id="4" name="CustomShape 2"/>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Tree>
    <p:extLst>
      <p:ext uri="{BB962C8B-B14F-4D97-AF65-F5344CB8AC3E}">
        <p14:creationId xmlns:p14="http://schemas.microsoft.com/office/powerpoint/2010/main" val="59375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65453-96E3-397A-1100-9B80CD855F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43E9623-6FF3-BF6E-3F99-483A948F271B}"/>
              </a:ext>
            </a:extLst>
          </p:cNvPr>
          <p:cNvSpPr>
            <a:spLocks noGrp="1"/>
          </p:cNvSpPr>
          <p:nvPr>
            <p:ph type="title"/>
          </p:nvPr>
        </p:nvSpPr>
        <p:spPr/>
        <p:txBody>
          <a:bodyPr/>
          <a:lstStyle/>
          <a:p>
            <a:pPr algn="ctr"/>
            <a:r>
              <a:rPr lang="es-ES" b="1" dirty="0">
                <a:solidFill>
                  <a:srgbClr val="80AF33"/>
                </a:solidFill>
              </a:rPr>
              <a:t>Gestión del P.N. Sierra de Hornachuelos</a:t>
            </a:r>
            <a:endParaRPr lang="es-ES" dirty="0"/>
          </a:p>
        </p:txBody>
      </p:sp>
      <p:sp>
        <p:nvSpPr>
          <p:cNvPr id="3" name="Marcador de contenido 2">
            <a:extLst>
              <a:ext uri="{FF2B5EF4-FFF2-40B4-BE49-F238E27FC236}">
                <a16:creationId xmlns:a16="http://schemas.microsoft.com/office/drawing/2014/main" id="{05587D31-A8D5-908B-B4E1-F9F2F81D97E6}"/>
              </a:ext>
            </a:extLst>
          </p:cNvPr>
          <p:cNvSpPr>
            <a:spLocks noGrp="1"/>
          </p:cNvSpPr>
          <p:nvPr>
            <p:ph idx="1"/>
          </p:nvPr>
        </p:nvSpPr>
        <p:spPr>
          <a:xfrm>
            <a:off x="838200" y="1481845"/>
            <a:ext cx="10515600" cy="5249897"/>
          </a:xfrm>
        </p:spPr>
        <p:txBody>
          <a:bodyPr>
            <a:normAutofit/>
          </a:bodyPr>
          <a:lstStyle/>
          <a:p>
            <a:pPr algn="just">
              <a:spcBef>
                <a:spcPct val="50000"/>
              </a:spcBef>
              <a:buFontTx/>
              <a:buChar char="•"/>
            </a:pPr>
            <a:endParaRPr lang="es-ES_tradnl" altLang="es-ES" sz="2400" b="1" dirty="0"/>
          </a:p>
          <a:p>
            <a:pPr algn="just"/>
            <a:r>
              <a:rPr lang="es-ES" sz="2400" dirty="0"/>
              <a:t>Ley </a:t>
            </a:r>
            <a:r>
              <a:rPr lang="es-ES" i="1" dirty="0"/>
              <a:t>42/2007, de 13 de diciembre, del Patrimonio Natural y de la Biodiversidad establece el compromiso de adecuarlo a los requerimientos de la Red Natura 2000 </a:t>
            </a:r>
            <a:r>
              <a:rPr lang="es-ES" sz="1800"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 </a:t>
            </a:r>
            <a:r>
              <a:rPr lang="es-ES" i="1" dirty="0"/>
              <a:t>en particular la aprobación del correspondiente </a:t>
            </a:r>
            <a:r>
              <a:rPr lang="es-ES" b="1" i="1" dirty="0"/>
              <a:t>Plan de Gestión de la Red Natura 2000</a:t>
            </a:r>
            <a:r>
              <a:rPr lang="es-ES" i="1" dirty="0"/>
              <a:t> y la integración en un mismo documento de los mecanismos de planificación de las distintas figuras de protección que se solapan en el ámbito geográfico de aplicación (Parque Natural, ZEC y ZEPA).</a:t>
            </a:r>
          </a:p>
          <a:p>
            <a:pPr algn="just"/>
            <a:endParaRPr lang="es-ES" i="1" dirty="0"/>
          </a:p>
          <a:p>
            <a:pPr algn="just"/>
            <a:endParaRPr lang="es-ES_tradnl" altLang="es-ES" sz="2400" b="1" dirty="0"/>
          </a:p>
        </p:txBody>
      </p:sp>
      <p:sp>
        <p:nvSpPr>
          <p:cNvPr id="4" name="CustomShape 2">
            <a:extLst>
              <a:ext uri="{FF2B5EF4-FFF2-40B4-BE49-F238E27FC236}">
                <a16:creationId xmlns:a16="http://schemas.microsoft.com/office/drawing/2014/main" id="{B5381DCD-9673-7651-15A5-048D27D031F9}"/>
              </a:ext>
            </a:extLst>
          </p:cNvPr>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Tree>
    <p:extLst>
      <p:ext uri="{BB962C8B-B14F-4D97-AF65-F5344CB8AC3E}">
        <p14:creationId xmlns:p14="http://schemas.microsoft.com/office/powerpoint/2010/main" val="2812776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5E2C5-1092-FC3B-95D9-0F45ADF7EAC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0B896CF-96A2-BACB-5204-6C14D3501660}"/>
              </a:ext>
            </a:extLst>
          </p:cNvPr>
          <p:cNvSpPr>
            <a:spLocks noGrp="1"/>
          </p:cNvSpPr>
          <p:nvPr>
            <p:ph type="title"/>
          </p:nvPr>
        </p:nvSpPr>
        <p:spPr/>
        <p:txBody>
          <a:bodyPr/>
          <a:lstStyle/>
          <a:p>
            <a:pPr algn="ctr"/>
            <a:r>
              <a:rPr lang="es-ES" b="1" dirty="0">
                <a:solidFill>
                  <a:srgbClr val="80AF33"/>
                </a:solidFill>
              </a:rPr>
              <a:t>Gestión del P.N. Sierra de Hornachuelos</a:t>
            </a:r>
            <a:endParaRPr lang="es-ES" dirty="0"/>
          </a:p>
        </p:txBody>
      </p:sp>
      <p:sp>
        <p:nvSpPr>
          <p:cNvPr id="3" name="Marcador de contenido 2">
            <a:extLst>
              <a:ext uri="{FF2B5EF4-FFF2-40B4-BE49-F238E27FC236}">
                <a16:creationId xmlns:a16="http://schemas.microsoft.com/office/drawing/2014/main" id="{8D50478B-2729-9214-F262-39284868B94A}"/>
              </a:ext>
            </a:extLst>
          </p:cNvPr>
          <p:cNvSpPr>
            <a:spLocks noGrp="1"/>
          </p:cNvSpPr>
          <p:nvPr>
            <p:ph idx="1"/>
          </p:nvPr>
        </p:nvSpPr>
        <p:spPr>
          <a:xfrm>
            <a:off x="917028" y="1040411"/>
            <a:ext cx="10515600" cy="5249897"/>
          </a:xfrm>
        </p:spPr>
        <p:txBody>
          <a:bodyPr>
            <a:noAutofit/>
          </a:bodyPr>
          <a:lstStyle/>
          <a:p>
            <a:pPr algn="just">
              <a:spcBef>
                <a:spcPct val="50000"/>
              </a:spcBef>
              <a:buFontTx/>
              <a:buChar char="•"/>
            </a:pPr>
            <a:endParaRPr lang="es-ES_tradnl" altLang="es-ES" b="1" dirty="0"/>
          </a:p>
          <a:p>
            <a:pPr algn="just"/>
            <a:r>
              <a:rPr lang="es-ES" dirty="0">
                <a:solidFill>
                  <a:srgbClr val="000000"/>
                </a:solidFill>
                <a:effectLst/>
                <a:ea typeface="Segoe UI" panose="020B0502040204020203" pitchFamily="34" charset="0"/>
                <a:cs typeface="Tahoma" panose="020B0604030504040204" pitchFamily="34" charset="0"/>
              </a:rPr>
              <a:t>La singularidad de la dehesa, paisaje característico de estos espacios, dentro del contexto agrario mundial,</a:t>
            </a:r>
            <a:r>
              <a:rPr lang="es-ES" dirty="0">
                <a:solidFill>
                  <a:srgbClr val="000000"/>
                </a:solidFill>
                <a:ea typeface="Segoe UI" panose="020B0502040204020203" pitchFamily="34" charset="0"/>
                <a:cs typeface="Tahoma" panose="020B0604030504040204" pitchFamily="34" charset="0"/>
              </a:rPr>
              <a:t> </a:t>
            </a:r>
            <a:r>
              <a:rPr lang="es-ES" dirty="0">
                <a:solidFill>
                  <a:srgbClr val="000000"/>
                </a:solidFill>
                <a:effectLst/>
                <a:ea typeface="Segoe UI" panose="020B0502040204020203" pitchFamily="34" charset="0"/>
                <a:cs typeface="Tahoma" panose="020B0604030504040204" pitchFamily="34" charset="0"/>
              </a:rPr>
              <a:t>fue uno de los factores que motivó la declaración de esta </a:t>
            </a:r>
            <a:r>
              <a:rPr lang="es-ES" b="1" dirty="0">
                <a:solidFill>
                  <a:srgbClr val="000000"/>
                </a:solidFill>
                <a:effectLst/>
                <a:ea typeface="Segoe UI" panose="020B0502040204020203" pitchFamily="34" charset="0"/>
                <a:cs typeface="Tahoma" panose="020B0604030504040204" pitchFamily="34" charset="0"/>
              </a:rPr>
              <a:t>Reserva de la Biosfera</a:t>
            </a:r>
            <a:r>
              <a:rPr lang="es-ES" dirty="0">
                <a:solidFill>
                  <a:srgbClr val="000000"/>
                </a:solidFill>
                <a:effectLst/>
                <a:ea typeface="Segoe UI" panose="020B0502040204020203" pitchFamily="34" charset="0"/>
                <a:cs typeface="Tahoma" panose="020B0604030504040204" pitchFamily="34" charset="0"/>
              </a:rPr>
              <a:t>, ya que encarna un </a:t>
            </a:r>
            <a:r>
              <a:rPr lang="es-ES" b="1" dirty="0">
                <a:solidFill>
                  <a:srgbClr val="000000"/>
                </a:solidFill>
                <a:effectLst/>
                <a:ea typeface="Segoe UI" panose="020B0502040204020203" pitchFamily="34" charset="0"/>
                <a:cs typeface="Tahoma" panose="020B0604030504040204" pitchFamily="34" charset="0"/>
              </a:rPr>
              <a:t>modelo de desarrollo sostenible</a:t>
            </a:r>
            <a:r>
              <a:rPr lang="es-ES" dirty="0">
                <a:solidFill>
                  <a:srgbClr val="000000"/>
                </a:solidFill>
                <a:effectLst/>
                <a:ea typeface="Segoe UI" panose="020B0502040204020203" pitchFamily="34" charset="0"/>
                <a:cs typeface="Tahoma" panose="020B0604030504040204" pitchFamily="34" charset="0"/>
              </a:rPr>
              <a:t>, al permitir el </a:t>
            </a:r>
            <a:r>
              <a:rPr lang="es-ES" b="1" dirty="0">
                <a:solidFill>
                  <a:srgbClr val="000000"/>
                </a:solidFill>
                <a:effectLst/>
                <a:ea typeface="Segoe UI" panose="020B0502040204020203" pitchFamily="34" charset="0"/>
                <a:cs typeface="Tahoma" panose="020B0604030504040204" pitchFamily="34" charset="0"/>
              </a:rPr>
              <a:t>desarrollo humano </a:t>
            </a:r>
            <a:r>
              <a:rPr lang="es-ES" dirty="0">
                <a:solidFill>
                  <a:srgbClr val="000000"/>
                </a:solidFill>
                <a:effectLst/>
                <a:ea typeface="Segoe UI" panose="020B0502040204020203" pitchFamily="34" charset="0"/>
                <a:cs typeface="Tahoma" panose="020B0604030504040204" pitchFamily="34" charset="0"/>
              </a:rPr>
              <a:t>sin perjuicio alguno en la </a:t>
            </a:r>
            <a:r>
              <a:rPr lang="es-ES" b="1" dirty="0">
                <a:solidFill>
                  <a:srgbClr val="000000"/>
                </a:solidFill>
                <a:effectLst/>
                <a:ea typeface="Segoe UI" panose="020B0502040204020203" pitchFamily="34" charset="0"/>
                <a:cs typeface="Tahoma" panose="020B0604030504040204" pitchFamily="34" charset="0"/>
              </a:rPr>
              <a:t>conservación de su gran biodiversidad</a:t>
            </a:r>
            <a:r>
              <a:rPr lang="es-ES" dirty="0">
                <a:solidFill>
                  <a:srgbClr val="000000"/>
                </a:solidFill>
                <a:effectLst/>
                <a:ea typeface="Segoe UI" panose="020B0502040204020203" pitchFamily="34" charset="0"/>
                <a:cs typeface="Tahoma" panose="020B0604030504040204" pitchFamily="34" charset="0"/>
              </a:rPr>
              <a:t>.</a:t>
            </a:r>
            <a:r>
              <a:rPr lang="es-ES"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 </a:t>
            </a:r>
            <a:r>
              <a:rPr lang="es-ES" b="1" dirty="0">
                <a:solidFill>
                  <a:srgbClr val="000000"/>
                </a:solidFill>
                <a:effectLst/>
                <a:latin typeface="Calibri" panose="020F0502020204030204" pitchFamily="34" charset="0"/>
                <a:ea typeface="Segoe UI" panose="020B0502040204020203" pitchFamily="34" charset="0"/>
                <a:cs typeface="Tahoma" panose="020B0604030504040204" pitchFamily="34" charset="0"/>
              </a:rPr>
              <a:t>S</a:t>
            </a:r>
            <a:r>
              <a:rPr lang="es-ES" b="1" dirty="0">
                <a:solidFill>
                  <a:srgbClr val="000000"/>
                </a:solidFill>
                <a:cs typeface="Tahoma" panose="020B0604030504040204" pitchFamily="34" charset="0"/>
              </a:rPr>
              <a:t>e dota a la Reserva de la Biosfera Dehesas de Sierra Morena de herramientas de planificación específicas estableciendo los objetivos, criterios y directrices generales de ordenación de la misma, de acuerdo con lo dispuesto en el Marco Estatutario de la Red Mundial de Reservas de la Biosfera</a:t>
            </a:r>
            <a:r>
              <a:rPr lang="es-ES" dirty="0">
                <a:solidFill>
                  <a:srgbClr val="000000"/>
                </a:solidFill>
                <a:cs typeface="Tahoma" panose="020B0604030504040204" pitchFamily="34" charset="0"/>
              </a:rPr>
              <a:t>, así entre los criterios que ha de satisfacer un territorio para ser designado Reserva de la Biosfera, que este debe dotarse de una política o plan de gestión de la zona en su calidad de Reserva de la Biosfera.</a:t>
            </a:r>
          </a:p>
          <a:p>
            <a:pPr algn="just"/>
            <a:endParaRPr lang="es-ES" dirty="0">
              <a:solidFill>
                <a:srgbClr val="000000"/>
              </a:solidFill>
              <a:effectLst/>
              <a:ea typeface="Segoe UI" panose="020B0502040204020203" pitchFamily="34" charset="0"/>
              <a:cs typeface="Tahoma" panose="020B0604030504040204" pitchFamily="34" charset="0"/>
            </a:endParaRPr>
          </a:p>
          <a:p>
            <a:pPr algn="just"/>
            <a:endParaRPr lang="es-ES" dirty="0">
              <a:solidFill>
                <a:srgbClr val="000000"/>
              </a:solidFill>
              <a:effectLst/>
              <a:latin typeface="Liberation Serif" panose="02020603050405020304" pitchFamily="18" charset="0"/>
              <a:ea typeface="Segoe UI" panose="020B0502040204020203" pitchFamily="34" charset="0"/>
              <a:cs typeface="Tahoma" panose="020B0604030504040204" pitchFamily="34" charset="0"/>
            </a:endParaRPr>
          </a:p>
          <a:p>
            <a:pPr algn="just"/>
            <a:endParaRPr lang="es-ES" i="1" dirty="0"/>
          </a:p>
          <a:p>
            <a:pPr algn="just"/>
            <a:endParaRPr lang="es-ES_tradnl" altLang="es-ES" b="1" dirty="0"/>
          </a:p>
        </p:txBody>
      </p:sp>
      <p:sp>
        <p:nvSpPr>
          <p:cNvPr id="4" name="CustomShape 2">
            <a:extLst>
              <a:ext uri="{FF2B5EF4-FFF2-40B4-BE49-F238E27FC236}">
                <a16:creationId xmlns:a16="http://schemas.microsoft.com/office/drawing/2014/main" id="{22E3630A-D66F-7FE8-AB40-372022DD3A88}"/>
              </a:ext>
            </a:extLst>
          </p:cNvPr>
          <p:cNvSpPr/>
          <p:nvPr/>
        </p:nvSpPr>
        <p:spPr>
          <a:xfrm>
            <a:off x="0" y="0"/>
            <a:ext cx="1116720" cy="1116720"/>
          </a:xfrm>
          <a:custGeom>
            <a:avLst/>
            <a:gdLst/>
            <a:ahLst/>
            <a:cxnLst/>
            <a:rect l="l" t="t" r="r" b="b"/>
            <a:pathLst>
              <a:path w="1118796" h="1118796">
                <a:moveTo>
                  <a:pt x="10758" y="0"/>
                </a:moveTo>
                <a:lnTo>
                  <a:pt x="0" y="1118796"/>
                </a:lnTo>
                <a:lnTo>
                  <a:pt x="1118796" y="0"/>
                </a:lnTo>
                <a:lnTo>
                  <a:pt x="10758" y="0"/>
                </a:lnTo>
                <a:close/>
              </a:path>
            </a:pathLst>
          </a:custGeom>
          <a:solidFill>
            <a:srgbClr val="127C3A"/>
          </a:solidFill>
          <a:ln>
            <a:round/>
          </a:ln>
        </p:spPr>
        <p:style>
          <a:lnRef idx="2">
            <a:schemeClr val="accent1">
              <a:shade val="50000"/>
            </a:schemeClr>
          </a:lnRef>
          <a:fillRef idx="1">
            <a:schemeClr val="accent1"/>
          </a:fillRef>
          <a:effectRef idx="0">
            <a:schemeClr val="accent1"/>
          </a:effectRef>
          <a:fontRef idx="minor"/>
        </p:style>
        <p:txBody>
          <a:bodyPr/>
          <a:lstStyle/>
          <a:p>
            <a:endParaRPr lang="es-ES"/>
          </a:p>
        </p:txBody>
      </p:sp>
    </p:spTree>
    <p:extLst>
      <p:ext uri="{BB962C8B-B14F-4D97-AF65-F5344CB8AC3E}">
        <p14:creationId xmlns:p14="http://schemas.microsoft.com/office/powerpoint/2010/main" val="102841695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1915</TotalTime>
  <Words>2223</Words>
  <Application>Microsoft Office PowerPoint</Application>
  <PresentationFormat>Panorámica</PresentationFormat>
  <Paragraphs>200</Paragraphs>
  <Slides>34</Slides>
  <Notes>0</Notes>
  <HiddenSlides>0</HiddenSlides>
  <MMClips>0</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34</vt:i4>
      </vt:variant>
    </vt:vector>
  </HeadingPairs>
  <TitlesOfParts>
    <vt:vector size="53" baseType="lpstr">
      <vt:lpstr>Noto Sans HK</vt:lpstr>
      <vt:lpstr>Arial</vt:lpstr>
      <vt:lpstr>Arial Black</vt:lpstr>
      <vt:lpstr>Calibri</vt:lpstr>
      <vt:lpstr>Calibri Light</vt:lpstr>
      <vt:lpstr>Eras Medium ITC</vt:lpstr>
      <vt:lpstr>Liberation Serif</vt:lpstr>
      <vt:lpstr>Noto Sans</vt:lpstr>
      <vt:lpstr>NotoSansHK-Regular-VKana</vt:lpstr>
      <vt:lpstr>Segoe UI</vt:lpstr>
      <vt:lpstr>Source Sans Pro</vt:lpstr>
      <vt:lpstr>Source Sans Pro Light</vt:lpstr>
      <vt:lpstr>SourceSansPro-Regular</vt:lpstr>
      <vt:lpstr>Symbol</vt:lpstr>
      <vt:lpstr>Tahoma</vt:lpstr>
      <vt:lpstr>Times New Roman</vt:lpstr>
      <vt:lpstr>Trebuchet MS</vt:lpstr>
      <vt:lpstr>Wingdings</vt:lpstr>
      <vt:lpstr>Tema de Office</vt:lpstr>
      <vt:lpstr>Presentación de PowerPoint</vt:lpstr>
      <vt:lpstr>Presentación de PowerPoint</vt:lpstr>
      <vt:lpstr>Presentación de PowerPoint</vt:lpstr>
      <vt:lpstr>Presentación de PowerPoint</vt:lpstr>
      <vt:lpstr>Figuras de Protección</vt:lpstr>
      <vt:lpstr>Valores que justifican la Declaración del P.N. Sierra de Hornachuelos</vt:lpstr>
      <vt:lpstr>Gestión del P.N. Sierra de Hornachuelos</vt:lpstr>
      <vt:lpstr>Gestión del P.N. Sierra de Hornachuelos</vt:lpstr>
      <vt:lpstr>Gestión del P.N. Sierra de Hornachuelos</vt:lpstr>
      <vt:lpstr>Gestión del P.N. Sierra de Hornachuelos</vt:lpstr>
      <vt:lpstr>Presentación de PowerPoint</vt:lpstr>
      <vt:lpstr>Presentación de PowerPoint</vt:lpstr>
      <vt:lpstr>Caracterización del Territorio</vt:lpstr>
      <vt:lpstr>Presentación de PowerPoint</vt:lpstr>
      <vt:lpstr>Presentación de PowerPoint</vt:lpstr>
      <vt:lpstr>Presentación de PowerPoint</vt:lpstr>
      <vt:lpstr>Usos y aprovechamientos</vt:lpstr>
      <vt:lpstr>Presentación de PowerPoint</vt:lpstr>
      <vt:lpstr>Valores Ambientales E.N.P. SEIRRA DE HORNACHUELOS</vt:lpstr>
      <vt:lpstr>Valores Ambientales E.N.P. SIERRA DE HORNACHUELOS</vt:lpstr>
      <vt:lpstr>Valores Ambientales E.N.P. SIERRA DE HORNACHUELOS</vt:lpstr>
      <vt:lpstr>Valores Ambientales E.N.P. SIERRA DE HORNACHUELOS</vt:lpstr>
      <vt:lpstr>Zonificación del P.N. Sierra de Hornachuelos</vt:lpstr>
      <vt:lpstr>Presentación de PowerPoint</vt:lpstr>
      <vt:lpstr>Caracterización de la Zonificación</vt:lpstr>
      <vt:lpstr>Caracterización de la Zonificación</vt:lpstr>
      <vt:lpstr>Caracterización de la Zonificación</vt:lpstr>
      <vt:lpstr>Caracterización de la Zonificación</vt:lpstr>
      <vt:lpstr>Caracterización de la Zonificación</vt:lpstr>
      <vt:lpstr>Caracterización de la Zonificación</vt:lpstr>
      <vt:lpstr>Presentación de PowerPoint</vt:lpstr>
      <vt:lpstr>Presentación de PowerPoint</vt:lpstr>
      <vt:lpstr>PRUG</vt:lpstr>
      <vt:lpstr>Presentación de PowerPoint</vt:lpstr>
    </vt:vector>
  </TitlesOfParts>
  <Company>TRAGSA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Rodriguez Juaristi, Amaia</dc:creator>
  <cp:lastModifiedBy>Jorge Paniagua</cp:lastModifiedBy>
  <cp:revision>70</cp:revision>
  <dcterms:created xsi:type="dcterms:W3CDTF">2023-06-26T11:49:41Z</dcterms:created>
  <dcterms:modified xsi:type="dcterms:W3CDTF">2025-03-07T07:33:28Z</dcterms:modified>
</cp:coreProperties>
</file>